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72" r:id="rId3"/>
    <p:sldId id="266" r:id="rId4"/>
    <p:sldId id="293" r:id="rId5"/>
    <p:sldId id="271" r:id="rId6"/>
    <p:sldId id="306" r:id="rId7"/>
    <p:sldId id="261" r:id="rId8"/>
    <p:sldId id="288" r:id="rId9"/>
    <p:sldId id="289" r:id="rId10"/>
    <p:sldId id="263" r:id="rId11"/>
    <p:sldId id="283" r:id="rId12"/>
    <p:sldId id="290" r:id="rId13"/>
    <p:sldId id="285" r:id="rId14"/>
    <p:sldId id="284" r:id="rId15"/>
    <p:sldId id="291" r:id="rId16"/>
    <p:sldId id="286" r:id="rId17"/>
    <p:sldId id="287" r:id="rId18"/>
    <p:sldId id="282" r:id="rId19"/>
    <p:sldId id="268" r:id="rId20"/>
    <p:sldId id="274" r:id="rId21"/>
    <p:sldId id="275" r:id="rId22"/>
    <p:sldId id="280" r:id="rId23"/>
    <p:sldId id="277" r:id="rId24"/>
    <p:sldId id="281" r:id="rId25"/>
    <p:sldId id="278" r:id="rId26"/>
    <p:sldId id="269" r:id="rId27"/>
    <p:sldId id="292" r:id="rId28"/>
    <p:sldId id="307" r:id="rId29"/>
    <p:sldId id="308" r:id="rId30"/>
    <p:sldId id="309" r:id="rId31"/>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7"/>
    <p:restoredTop sz="96000"/>
  </p:normalViewPr>
  <p:slideViewPr>
    <p:cSldViewPr snapToGrid="0">
      <p:cViewPr varScale="1">
        <p:scale>
          <a:sx n="116" d="100"/>
          <a:sy n="116" d="100"/>
        </p:scale>
        <p:origin x="608" y="192"/>
      </p:cViewPr>
      <p:guideLst/>
    </p:cSldViewPr>
  </p:slideViewPr>
  <p:notesTextViewPr>
    <p:cViewPr>
      <p:scale>
        <a:sx n="1" d="1"/>
        <a:sy n="1" d="1"/>
      </p:scale>
      <p:origin x="0" y="0"/>
    </p:cViewPr>
  </p:notesTextViewPr>
  <p:notesViewPr>
    <p:cSldViewPr snapToGrid="0">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D659F8-ED46-7335-A05E-CC258AAD87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8CA30849-529C-D281-D18F-59409BC04D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8FC6B7-5F16-D347-8D24-FE537200969B}" type="datetimeFigureOut">
              <a:t>22/12/25</a:t>
            </a:fld>
            <a:endParaRPr lang="en-VN"/>
          </a:p>
        </p:txBody>
      </p:sp>
      <p:sp>
        <p:nvSpPr>
          <p:cNvPr id="4" name="Footer Placeholder 3">
            <a:extLst>
              <a:ext uri="{FF2B5EF4-FFF2-40B4-BE49-F238E27FC236}">
                <a16:creationId xmlns:a16="http://schemas.microsoft.com/office/drawing/2014/main" id="{503A03FA-8883-67F0-B65E-D15B5F6095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DC02BBDA-3915-1D06-220E-10438870B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91832A-97A4-A944-B139-196BABAC734D}" type="slidenum">
              <a:t>‹#›</a:t>
            </a:fld>
            <a:endParaRPr lang="en-VN"/>
          </a:p>
        </p:txBody>
      </p:sp>
    </p:spTree>
    <p:extLst>
      <p:ext uri="{BB962C8B-B14F-4D97-AF65-F5344CB8AC3E}">
        <p14:creationId xmlns:p14="http://schemas.microsoft.com/office/powerpoint/2010/main" val="38447943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8T08:03:37.967"/>
    </inkml:context>
    <inkml:brush xml:id="br0">
      <inkml:brushProperty name="width" value="0.05" units="cm"/>
      <inkml:brushProperty name="height" value="0.05" units="cm"/>
    </inkml:brush>
  </inkml:definitions>
  <inkml:trace contextRef="#ctx0" brushRef="#br0">1 369 24575,'4'-18'0,"1"0"0,4 0 0,0 4 0,-4 1 0,4-10 0,-3 11 0,1-11 0,14 6 0,-12 6 0,21-20 0,-19 19 0,6-11 0,-8 14 0,0 0 0,0 4 0,4-3 0,-7 3 0,10 0 0,-10 1 0,7 8 0,0 5 0,-7 1 0,8 16 0,-13-13 0,11 23 0,3 18 0,-2-17 0,5 18 0,-13-41 0,-1 3 0,0-3 0,1 0 0,0-1 0,3 0 0,-7-3 0,7 7 0,-7-7 0,3 3 0,-4 10 0,4-11 0,-3 15 0,3-17 0,8 16 0,-9-13 0,13 13 0,-15-16 0,3 3 0,0 0 0,1-3 0,4 3 0,0-8 0,0-1 0,0-4 0,0 4 0,0-3 0,0 3 0,0-4 0,0 0 0,0 4 0,0-3 0,0 3 0,0-4 0,0 0 0,0 0 0,0-4 0,0 3 0,0-7 0,0 3 0,0-4 0,0-4 0,0-1 0,0 0 0,-4 0 0,3 1 0,-7-1 0,3-4 0,-4 0 0,4 0 0,-3-10 0,3 12 0,0-11 0,2 3 0,4 4 0,-3-8 0,-3 10 0,0-14 0,-3 14 0,3-12 0,0 19 0,-3-2 0,9-9 0,-9 5 0,11-20 0,-7 20 0,2-6 0,3 1 0,-5 9 0,6-10 0,-2 14 0,0-4 0,0 3 0,0-7 0,0 7 0,0-3 0,0 8 0,0-4 0,4 8 0,-3-3 0,3 4 0,-4 0 0,0 0 0,0 0 0,4 0 0,-3 4 0,3-3 0,-4 3 0,8 14 0,-6-10 0,6 15 0,-8-10 0,0 1 0,0 4 0,0-4 0,0 3 0,-4-7 0,3 7 0,-7-7 0,7 3 0,-7-4 0,8 14 0,-3-11 0,1 11 0,1-10 0,-3-3 0,0 3 0,3 0 0,-3-3 0,4 3 0,0 0 0,-4-3 0,3 3 0,-7-4 0,7 0 0,-3 0 0,0 0 0,3 0 0,-3-4 0,4 3 0,0-3 0,0 0 0,0-1 0,0-4 0,4 0 0,-3 4 0,3-3 0,-4 3 0,0-4 0,0 0 0,0 0 0,0 0 0,4 0 0,1 0 0,0 0 0,-1 0 0,-4 0 0,0 0 0,13-6 0,-9 0 0,9-5 0,-13 2 0,0 0 0,0-4 0,0 3 0,0-3 0,0 4 0,-4 0 0,3-1 0,-3 1 0,0-4 0,3 3 0,-7-3 0,7 0 0,-7 3 0,3-7 0,0 6 0,-3-2 0,7 4 0,-7 0 0,7-4 0,-3-1 0,4 0 0,0 1 0,0 8 0,0-3 0,0 7 0,0-4 0,4 9 0,-3 1 0,3 4 0,-4-4 0,8 17 0,-6-13 0,6 13 0,-8-13 0,0 0 0,0 0 0,-4 0 0,5 14 0,-9-11 0,9 15 0,-9-13 0,3 4 0,-4-4 0,6 12 0,-5-13 0,9 14 0,-5-17 0,0 16 0,-1-13 0,2 23 0,-5-24 0,9 15 0,-9-17 0,7 7 0,-7-3 0,7 0 0,-7-1 0,3-4 0,0 0 0,-3 0 0,3 0 0,0 4 0,-3-3 0,7 3 0,-3-4 0,4 0 0,0-4 0,0-1 0,0-4 0,0 0 0,0 0 0,0 0 0,0-4 0,0-1 0,2-18 0,-2 10 0,2-13 0,-6 16 0,5-17 0,-8 14 0,3-9 0,3 8 0,-6 4 0,6-7 0,-8 3 0,12-22 0,3 4 0,0-2 0,0 7 0,-14 13 0,7 0 0,-1-17 0,-1 18 0,-1-14 0,-5 18 0,4 0 0,1-1 0,4-3 0,4-1 0,-7 0 0,6 1 0,-7 4 0,4 4 0,0 1 0,0 4 0,0 0 0,0 0 0,0 0 0,0 0 0,0 4 0,14 9 0,-15-3 0,18 11 0,-24-11 0,6 7 0,-8-3 0,8 4 0,-6-4 0,6-1 0,-2 10 0,-1-11 0,2 11 0,3-1 0,-8-5 0,11 11 0,-11-14 0,6 12 0,-8-13 0,8 17 0,-2-19 0,3 6 0,-5-4 0,0-3 0,1 3 0,0 0 0,3-3 0,-3 3 0,4-4 0,0 0 0,-4 0 0,3 0 0,-7 0 0,3-12 0,0 1 0,-3-11 0,3 4 0,-4-14 0,4 7 0,1-8 0,0 7 0,-1 7 0,0-8 0,-3 8 0,3-16 0,-4 9 0,0-11 0,0 10 0,4 0 0,-3 4 0,9-13 0,-8 15 0,8-15 0,-9 17 0,7-3 0,-7 0 0,14-11 0,-12 7 0,9-5 0,-6-1 0,-1 10 0,2-9 0,1 8 0,-3 4 0,0-3 0,-1 4 0,4 0 0,-2 0 0,7 0 0,-4 0 0,0 0 0,0-1 0,0 5 0,0 1 0,0 4 0,0 0 0,0 4 0,0-3 0,-4 11 0,3-2 0,-3 8 0,0-4 0,5 13 0,-9-15 0,5 11 0,-2-14 0,-3 0 0,7 4 0,-7-3 0,3 3 0,-4-4 0,0 4 0,0-3 0,0 7 0,0-7 0,4 3 0,-3-4 0,3 0 0,0 0 0,-3 0 0,7 0 0,-3-4 0,4 3 0,0-7 0,0 3 0,0-4 0,0 0 0,4 0 0,-3-4 0,3 3 0,0-11 0,-3 6 0,3-7 0,-4 0 0,0 2 0,0-2 0,0 4 0,0 0 0,0 0 0,0 0 0,-4-4 0,-1 3 0,0-4 0,1 9 0,4 5 0,-4 1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5F8AA-CABB-A241-9788-0E988FEF42B7}" type="datetimeFigureOut">
              <a:t>22/12/25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48C276-9C15-A14A-885D-84569F0E8E5F}" type="slidenum">
              <a:t>‹#›</a:t>
            </a:fld>
            <a:endParaRPr lang="en-VN"/>
          </a:p>
        </p:txBody>
      </p:sp>
    </p:spTree>
    <p:extLst>
      <p:ext uri="{BB962C8B-B14F-4D97-AF65-F5344CB8AC3E}">
        <p14:creationId xmlns:p14="http://schemas.microsoft.com/office/powerpoint/2010/main" val="1949580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Sức mạnh của CPU phụ thuộc vào kích thước transistor, kích thước transistor càng nhỏ, mật độ transistor trên CPU càng lớn =&gt; tính toán nhanh hơn.</a:t>
            </a:r>
          </a:p>
          <a:p>
            <a:r>
              <a:rPr lang="en-VN"/>
              <a:t>Kích thước transistor hiện tại (3nm) đã gần đến kích thước lượng tử. Ở kích thước nhỏ hơn, hiệu ứng đường hầm lượng tử (quantum tunnel) sẽ xảy ra thường xuyên =&gt; tính toán sai lệch</a:t>
            </a:r>
          </a:p>
          <a:p>
            <a:endParaRPr lang="en-VN"/>
          </a:p>
          <a:p>
            <a:r>
              <a:rPr lang="en-VN"/>
              <a:t>Giải pháp thay thế: máy tính lượng tử =&gt; cứ tăng 1 qubit, sức mạnh tính toán tăng gấp đôi =&gt; tăng theo cấp số nhân và có tiềm năng lớn</a:t>
            </a:r>
          </a:p>
        </p:txBody>
      </p:sp>
      <p:sp>
        <p:nvSpPr>
          <p:cNvPr id="4" name="Slide Number Placeholder 3"/>
          <p:cNvSpPr>
            <a:spLocks noGrp="1"/>
          </p:cNvSpPr>
          <p:nvPr>
            <p:ph type="sldNum" sz="quarter" idx="5"/>
          </p:nvPr>
        </p:nvSpPr>
        <p:spPr/>
        <p:txBody>
          <a:bodyPr/>
          <a:lstStyle/>
          <a:p>
            <a:fld id="{0448C276-9C15-A14A-885D-84569F0E8E5F}" type="slidenum">
              <a:rPr lang="en-VN"/>
              <a:t>2</a:t>
            </a:fld>
            <a:endParaRPr lang="en-VN"/>
          </a:p>
        </p:txBody>
      </p:sp>
    </p:spTree>
    <p:extLst>
      <p:ext uri="{BB962C8B-B14F-4D97-AF65-F5344CB8AC3E}">
        <p14:creationId xmlns:p14="http://schemas.microsoft.com/office/powerpoint/2010/main" val="150289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Minh hoạ cho trạng thái chồng chất: doraemon sử dụng nhiều phiên bản trong tương lai để cùng giải bài toán nhanh hơn</a:t>
            </a:r>
          </a:p>
        </p:txBody>
      </p:sp>
      <p:sp>
        <p:nvSpPr>
          <p:cNvPr id="4" name="Slide Number Placeholder 3"/>
          <p:cNvSpPr>
            <a:spLocks noGrp="1"/>
          </p:cNvSpPr>
          <p:nvPr>
            <p:ph type="sldNum" sz="quarter" idx="5"/>
          </p:nvPr>
        </p:nvSpPr>
        <p:spPr/>
        <p:txBody>
          <a:bodyPr/>
          <a:lstStyle/>
          <a:p>
            <a:fld id="{0448C276-9C15-A14A-885D-84569F0E8E5F}" type="slidenum">
              <a:rPr lang="en-VN"/>
              <a:t>12</a:t>
            </a:fld>
            <a:endParaRPr lang="en-VN"/>
          </a:p>
        </p:txBody>
      </p:sp>
    </p:spTree>
    <p:extLst>
      <p:ext uri="{BB962C8B-B14F-4D97-AF65-F5344CB8AC3E}">
        <p14:creationId xmlns:p14="http://schemas.microsoft.com/office/powerpoint/2010/main" val="15263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Liên quan đến hệ thống mạng lượng tử, các phương thức lượng tử đảm bảo truyền tin an toán ngay kể các cuộc tấn công lượng tử. Fidelity =&gt; tương đương với độ giống nhau giữa gói tin gốc và gói tin nhận được.</a:t>
            </a:r>
          </a:p>
        </p:txBody>
      </p:sp>
      <p:sp>
        <p:nvSpPr>
          <p:cNvPr id="4" name="Slide Number Placeholder 3"/>
          <p:cNvSpPr>
            <a:spLocks noGrp="1"/>
          </p:cNvSpPr>
          <p:nvPr>
            <p:ph type="sldNum" sz="quarter" idx="5"/>
          </p:nvPr>
        </p:nvSpPr>
        <p:spPr/>
        <p:txBody>
          <a:bodyPr/>
          <a:lstStyle/>
          <a:p>
            <a:fld id="{0448C276-9C15-A14A-885D-84569F0E8E5F}" type="slidenum">
              <a:rPr lang="en-VN"/>
              <a:t>14</a:t>
            </a:fld>
            <a:endParaRPr lang="en-VN"/>
          </a:p>
        </p:txBody>
      </p:sp>
    </p:spTree>
    <p:extLst>
      <p:ext uri="{BB962C8B-B14F-4D97-AF65-F5344CB8AC3E}">
        <p14:creationId xmlns:p14="http://schemas.microsoft.com/office/powerpoint/2010/main" val="148441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Ứng dụng của quantum network là có thể truyền thông tin ngang tốc độ ánh sáng. Nếu coi vật thể như tập các hạt và thông tin thì hoàn toàn có thể dịch chuyển vật / người tức thì.</a:t>
            </a:r>
          </a:p>
        </p:txBody>
      </p:sp>
      <p:sp>
        <p:nvSpPr>
          <p:cNvPr id="4" name="Slide Number Placeholder 3"/>
          <p:cNvSpPr>
            <a:spLocks noGrp="1"/>
          </p:cNvSpPr>
          <p:nvPr>
            <p:ph type="sldNum" sz="quarter" idx="5"/>
          </p:nvPr>
        </p:nvSpPr>
        <p:spPr/>
        <p:txBody>
          <a:bodyPr/>
          <a:lstStyle/>
          <a:p>
            <a:fld id="{0448C276-9C15-A14A-885D-84569F0E8E5F}" type="slidenum">
              <a:rPr lang="en-VN"/>
              <a:t>15</a:t>
            </a:fld>
            <a:endParaRPr lang="en-VN"/>
          </a:p>
        </p:txBody>
      </p:sp>
    </p:spTree>
    <p:extLst>
      <p:ext uri="{BB962C8B-B14F-4D97-AF65-F5344CB8AC3E}">
        <p14:creationId xmlns:p14="http://schemas.microsoft.com/office/powerpoint/2010/main" val="227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0448C276-9C15-A14A-885D-84569F0E8E5F}" type="slidenum">
              <a:rPr lang="en-VN"/>
              <a:t>16</a:t>
            </a:fld>
            <a:endParaRPr lang="en-VN"/>
          </a:p>
        </p:txBody>
      </p:sp>
    </p:spTree>
    <p:extLst>
      <p:ext uri="{BB962C8B-B14F-4D97-AF65-F5344CB8AC3E}">
        <p14:creationId xmlns:p14="http://schemas.microsoft.com/office/powerpoint/2010/main" val="3727169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Dùng chính các qubit trong máy tính lượng tử để mô phỏng các hạt thay vì dùng máy tính cổ điển (ý tưởng của Feyman khi ông nhận ra rằng mô phỏng hệ hạt trong máy tính cổ điển là cực kì tốn tài nguyên)</a:t>
            </a:r>
          </a:p>
          <a:p>
            <a:r>
              <a:rPr lang="en-VN"/>
              <a:t>Mô phỏng trong vật lý và hoá học có thể dẫn đến những ứng dụng trong khoa học vật liệu, chế tạo thuốc, giair các bài toán trong vật lý.</a:t>
            </a:r>
          </a:p>
          <a:p>
            <a:r>
              <a:rPr lang="en-VN"/>
              <a:t>Xa hơn, có thể mô phỏng một vũ trụ thu nhủ hoặc mô phỏng toàn bộ môi trường.</a:t>
            </a:r>
          </a:p>
        </p:txBody>
      </p:sp>
      <p:sp>
        <p:nvSpPr>
          <p:cNvPr id="4" name="Slide Number Placeholder 3"/>
          <p:cNvSpPr>
            <a:spLocks noGrp="1"/>
          </p:cNvSpPr>
          <p:nvPr>
            <p:ph type="sldNum" sz="quarter" idx="5"/>
          </p:nvPr>
        </p:nvSpPr>
        <p:spPr/>
        <p:txBody>
          <a:bodyPr/>
          <a:lstStyle/>
          <a:p>
            <a:fld id="{0448C276-9C15-A14A-885D-84569F0E8E5F}" type="slidenum">
              <a:rPr lang="en-VN"/>
              <a:t>17</a:t>
            </a:fld>
            <a:endParaRPr lang="en-VN"/>
          </a:p>
        </p:txBody>
      </p:sp>
    </p:spTree>
    <p:extLst>
      <p:ext uri="{BB962C8B-B14F-4D97-AF65-F5344CB8AC3E}">
        <p14:creationId xmlns:p14="http://schemas.microsoft.com/office/powerpoint/2010/main" val="1459309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Liên quan đến nền tảng các tính toán lượng tử. Lĩnh vực được quan tâm là liên quan complexirty, chứng minh máy lượng tử chạy nhanh hơn máy cổ điển. Hay về quantum information, một số chứng minh rối lượng tử giúp nén thông tin mạnh hơn so với nén cổ điển.</a:t>
            </a:r>
          </a:p>
        </p:txBody>
      </p:sp>
      <p:sp>
        <p:nvSpPr>
          <p:cNvPr id="4" name="Slide Number Placeholder 3"/>
          <p:cNvSpPr>
            <a:spLocks noGrp="1"/>
          </p:cNvSpPr>
          <p:nvPr>
            <p:ph type="sldNum" sz="quarter" idx="5"/>
          </p:nvPr>
        </p:nvSpPr>
        <p:spPr/>
        <p:txBody>
          <a:bodyPr/>
          <a:lstStyle/>
          <a:p>
            <a:fld id="{0448C276-9C15-A14A-885D-84569F0E8E5F}" type="slidenum">
              <a:rPr lang="en-VN"/>
              <a:t>19</a:t>
            </a:fld>
            <a:endParaRPr lang="en-VN"/>
          </a:p>
        </p:txBody>
      </p:sp>
    </p:spTree>
    <p:extLst>
      <p:ext uri="{BB962C8B-B14F-4D97-AF65-F5344CB8AC3E}">
        <p14:creationId xmlns:p14="http://schemas.microsoft.com/office/powerpoint/2010/main" val="57211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Thiết kế các máy tính lượng tử có số qubit cao cần các bản thiết kế đặc biệt, ngoài ra các thiết bị phụ trợ như máy tính đọc / ghi kết quả, hệ thống làm lạnh, …</a:t>
            </a:r>
          </a:p>
          <a:p>
            <a:r>
              <a:rPr lang="en-VN"/>
              <a:t>Bài toán được quan tâm trong phần cứng là khử nhiễu:: có nhiều loại read-out error, gate error.</a:t>
            </a:r>
          </a:p>
          <a:p>
            <a:r>
              <a:rPr lang="en-VN"/>
              <a:t>Ngoài ra còn các vấn đê như kéo dài thời gian sống của qubit, ngăn chặn qubit tương tác với hạt trong môi trường, duy trì nhiệt độ 0 ĐỘ K (đối với máy siêu dẫn).</a:t>
            </a:r>
          </a:p>
        </p:txBody>
      </p:sp>
      <p:sp>
        <p:nvSpPr>
          <p:cNvPr id="4" name="Slide Number Placeholder 3"/>
          <p:cNvSpPr>
            <a:spLocks noGrp="1"/>
          </p:cNvSpPr>
          <p:nvPr>
            <p:ph type="sldNum" sz="quarter" idx="5"/>
          </p:nvPr>
        </p:nvSpPr>
        <p:spPr/>
        <p:txBody>
          <a:bodyPr/>
          <a:lstStyle/>
          <a:p>
            <a:fld id="{0448C276-9C15-A14A-885D-84569F0E8E5F}" type="slidenum">
              <a:rPr lang="en-VN"/>
              <a:t>21</a:t>
            </a:fld>
            <a:endParaRPr lang="en-VN"/>
          </a:p>
        </p:txBody>
      </p:sp>
    </p:spTree>
    <p:extLst>
      <p:ext uri="{BB962C8B-B14F-4D97-AF65-F5344CB8AC3E}">
        <p14:creationId xmlns:p14="http://schemas.microsoft.com/office/powerpoint/2010/main" val="92545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Liên quan đến quantum optimization, ứng dụng vào rất nhiều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VN"/>
              <a:t>Trong kinh tế có asset management </a:t>
            </a:r>
            <a:r>
              <a:rPr lang="en-US">
                <a:solidFill>
                  <a:srgbClr val="FFFFFF"/>
                </a:solidFill>
                <a:effectLst/>
                <a:latin typeface="Helvetica Neue" panose="02000503000000020004" pitchFamily="2" charset="0"/>
              </a:rPr>
              <a:t>portfolio optimization, logistic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effectLst/>
                <a:latin typeface="Helvetica Neue" panose="02000503000000020004" pitchFamily="2" charset="0"/>
              </a:rPr>
              <a:t>Trong hoá, lý có VQE để tính năng lượng cực tiểu cho các phân tử.</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effectLst/>
                <a:latin typeface="Helvetica Neue" panose="02000503000000020004" pitchFamily="2" charset="0"/>
              </a:rPr>
              <a:t>Data science liên quan đến các mô hình Quantum machine learning</a:t>
            </a:r>
          </a:p>
          <a:p>
            <a:endParaRPr lang="en-VN"/>
          </a:p>
        </p:txBody>
      </p:sp>
      <p:sp>
        <p:nvSpPr>
          <p:cNvPr id="4" name="Slide Number Placeholder 3"/>
          <p:cNvSpPr>
            <a:spLocks noGrp="1"/>
          </p:cNvSpPr>
          <p:nvPr>
            <p:ph type="sldNum" sz="quarter" idx="5"/>
          </p:nvPr>
        </p:nvSpPr>
        <p:spPr/>
        <p:txBody>
          <a:bodyPr/>
          <a:lstStyle/>
          <a:p>
            <a:fld id="{0448C276-9C15-A14A-885D-84569F0E8E5F}" type="slidenum">
              <a:rPr lang="en-VN"/>
              <a:t>23</a:t>
            </a:fld>
            <a:endParaRPr lang="en-VN"/>
          </a:p>
        </p:txBody>
      </p:sp>
    </p:spTree>
    <p:extLst>
      <p:ext uri="{BB962C8B-B14F-4D97-AF65-F5344CB8AC3E}">
        <p14:creationId xmlns:p14="http://schemas.microsoft.com/office/powerpoint/2010/main" val="268514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Phát triển các package / library hỗ trợ developer tương tác với máy tính lượng tử.</a:t>
            </a:r>
          </a:p>
          <a:p>
            <a:r>
              <a:rPr lang="en-VN"/>
              <a:t>Qiskit: library python dùng để mô phỏng và kết nối với hệ máy của IBM</a:t>
            </a:r>
          </a:p>
          <a:p>
            <a:r>
              <a:rPr lang="en-VN"/>
              <a:t>Pennylane: library bậc cao chuyên về quantum machine learning.</a:t>
            </a:r>
          </a:p>
        </p:txBody>
      </p:sp>
      <p:sp>
        <p:nvSpPr>
          <p:cNvPr id="4" name="Slide Number Placeholder 3"/>
          <p:cNvSpPr>
            <a:spLocks noGrp="1"/>
          </p:cNvSpPr>
          <p:nvPr>
            <p:ph type="sldNum" sz="quarter" idx="5"/>
          </p:nvPr>
        </p:nvSpPr>
        <p:spPr/>
        <p:txBody>
          <a:bodyPr/>
          <a:lstStyle/>
          <a:p>
            <a:fld id="{0448C276-9C15-A14A-885D-84569F0E8E5F}" type="slidenum">
              <a:rPr lang="en-VN"/>
              <a:t>25</a:t>
            </a:fld>
            <a:endParaRPr lang="en-VN"/>
          </a:p>
        </p:txBody>
      </p:sp>
    </p:spTree>
    <p:extLst>
      <p:ext uri="{BB962C8B-B14F-4D97-AF65-F5344CB8AC3E}">
        <p14:creationId xmlns:p14="http://schemas.microsoft.com/office/powerpoint/2010/main" val="1804550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Quy trình viết code để chạy thuật toán lượng tử. Tạo mạch lượng tử =&gt; Gọi thiết bị thực thi =&gt; Đọc kết quả</a:t>
            </a:r>
          </a:p>
        </p:txBody>
      </p:sp>
      <p:sp>
        <p:nvSpPr>
          <p:cNvPr id="4" name="Slide Number Placeholder 3"/>
          <p:cNvSpPr>
            <a:spLocks noGrp="1"/>
          </p:cNvSpPr>
          <p:nvPr>
            <p:ph type="sldNum" sz="quarter" idx="5"/>
          </p:nvPr>
        </p:nvSpPr>
        <p:spPr/>
        <p:txBody>
          <a:bodyPr/>
          <a:lstStyle/>
          <a:p>
            <a:fld id="{F02A4BF2-330F-0041-B456-2AF550CE6FFE}" type="slidenum">
              <a:rPr lang="en-VN"/>
              <a:t>27</a:t>
            </a:fld>
            <a:endParaRPr lang="en-VN"/>
          </a:p>
        </p:txBody>
      </p:sp>
    </p:spTree>
    <p:extLst>
      <p:ext uri="{BB962C8B-B14F-4D97-AF65-F5344CB8AC3E}">
        <p14:creationId xmlns:p14="http://schemas.microsoft.com/office/powerpoint/2010/main" val="362129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Tốc độ phát triển của máy tính lượng tử IBM, số qubit tăng rất nhanh, dự kiến đến 2026 có thể có những ứng dụng thực tế trong đời sống.</a:t>
            </a:r>
          </a:p>
          <a:p>
            <a:r>
              <a:rPr lang="en-VN"/>
              <a:t>Khó khăn hiện tại của IBM đó là khử nhiễu trong hệ máy superconducting, hướng khử nhiễu hiện tại là sử dụng nhiều qubit hơn, ví dụ dùng 7 qubit để khử nhiễu cho 1 qubit tính toán.</a:t>
            </a:r>
          </a:p>
        </p:txBody>
      </p:sp>
      <p:sp>
        <p:nvSpPr>
          <p:cNvPr id="4" name="Slide Number Placeholder 3"/>
          <p:cNvSpPr>
            <a:spLocks noGrp="1"/>
          </p:cNvSpPr>
          <p:nvPr>
            <p:ph type="sldNum" sz="quarter" idx="5"/>
          </p:nvPr>
        </p:nvSpPr>
        <p:spPr/>
        <p:txBody>
          <a:bodyPr/>
          <a:lstStyle/>
          <a:p>
            <a:fld id="{0448C276-9C15-A14A-885D-84569F0E8E5F}" type="slidenum">
              <a:rPr lang="en-VN"/>
              <a:t>3</a:t>
            </a:fld>
            <a:endParaRPr lang="en-VN"/>
          </a:p>
        </p:txBody>
      </p:sp>
    </p:spTree>
    <p:extLst>
      <p:ext uri="{BB962C8B-B14F-4D97-AF65-F5344CB8AC3E}">
        <p14:creationId xmlns:p14="http://schemas.microsoft.com/office/powerpoint/2010/main" val="2330377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phỏng trạng thái rối giữa 2 qubit, code chạy trên python3.10 và qiskit 0.45.0</a:t>
            </a:r>
          </a:p>
        </p:txBody>
      </p:sp>
      <p:sp>
        <p:nvSpPr>
          <p:cNvPr id="4" name="Slide Number Placeholder 3"/>
          <p:cNvSpPr>
            <a:spLocks noGrp="1"/>
          </p:cNvSpPr>
          <p:nvPr>
            <p:ph type="sldNum" sz="quarter" idx="5"/>
          </p:nvPr>
        </p:nvSpPr>
        <p:spPr/>
        <p:txBody>
          <a:bodyPr/>
          <a:lstStyle/>
          <a:p>
            <a:fld id="{F02A4BF2-330F-0041-B456-2AF550CE6FFE}" type="slidenum">
              <a:rPr lang="en-VN"/>
              <a:t>29</a:t>
            </a:fld>
            <a:endParaRPr lang="en-VN"/>
          </a:p>
        </p:txBody>
      </p:sp>
    </p:spTree>
    <p:extLst>
      <p:ext uri="{BB962C8B-B14F-4D97-AF65-F5344CB8AC3E}">
        <p14:creationId xmlns:p14="http://schemas.microsoft.com/office/powerpoint/2010/main" val="259121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Thị trường tính toán lượng tử hiện tại với tất cả các bên liên quan,</a:t>
            </a:r>
          </a:p>
          <a:p>
            <a:r>
              <a:rPr lang="en-VN"/>
              <a:t>Đầu tư chính là JPMorgan và bank of american</a:t>
            </a:r>
          </a:p>
          <a:p>
            <a:r>
              <a:rPr lang="en-VN"/>
              <a:t>AWS, GG và Microsoft đầu tư về hạ tầng, cloud, …</a:t>
            </a:r>
          </a:p>
          <a:p>
            <a:r>
              <a:rPr lang="en-VN"/>
              <a:t>IBM, NVIDIA, D</a:t>
            </a:r>
            <a:r>
              <a:rPr lang="en-US"/>
              <a:t>w</a:t>
            </a:r>
            <a:r>
              <a:rPr lang="en-VN"/>
              <a:t>ave phát triển phần cứng thật</a:t>
            </a:r>
          </a:p>
          <a:p>
            <a:r>
              <a:rPr lang="en-VN"/>
              <a:t>Các nhóm nghiên cứu khác, công ty khởi nghiệp, vv, … lo hoàn thiện software, os, … phục vụ developer / researcher</a:t>
            </a:r>
          </a:p>
        </p:txBody>
      </p:sp>
      <p:sp>
        <p:nvSpPr>
          <p:cNvPr id="4" name="Slide Number Placeholder 3"/>
          <p:cNvSpPr>
            <a:spLocks noGrp="1"/>
          </p:cNvSpPr>
          <p:nvPr>
            <p:ph type="sldNum" sz="quarter" idx="5"/>
          </p:nvPr>
        </p:nvSpPr>
        <p:spPr/>
        <p:txBody>
          <a:bodyPr/>
          <a:lstStyle/>
          <a:p>
            <a:fld id="{0448C276-9C15-A14A-885D-84569F0E8E5F}" type="slidenum">
              <a:rPr lang="en-VN"/>
              <a:t>4</a:t>
            </a:fld>
            <a:endParaRPr lang="en-VN"/>
          </a:p>
        </p:txBody>
      </p:sp>
    </p:spTree>
    <p:extLst>
      <p:ext uri="{BB962C8B-B14F-4D97-AF65-F5344CB8AC3E}">
        <p14:creationId xmlns:p14="http://schemas.microsoft.com/office/powerpoint/2010/main" val="317283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Các ông lớn trong thị trường quantum computing hiện nay: IBM, Google, Amazon, Microsoft, D</a:t>
            </a:r>
            <a:r>
              <a:rPr lang="en-US"/>
              <a:t>w</a:t>
            </a:r>
            <a:r>
              <a:rPr lang="en-VN"/>
              <a:t>ave, Xanadu</a:t>
            </a:r>
          </a:p>
        </p:txBody>
      </p:sp>
      <p:sp>
        <p:nvSpPr>
          <p:cNvPr id="4" name="Slide Number Placeholder 3"/>
          <p:cNvSpPr>
            <a:spLocks noGrp="1"/>
          </p:cNvSpPr>
          <p:nvPr>
            <p:ph type="sldNum" sz="quarter" idx="5"/>
          </p:nvPr>
        </p:nvSpPr>
        <p:spPr/>
        <p:txBody>
          <a:bodyPr/>
          <a:lstStyle/>
          <a:p>
            <a:fld id="{0448C276-9C15-A14A-885D-84569F0E8E5F}" type="slidenum">
              <a:rPr lang="en-VN"/>
              <a:t>5</a:t>
            </a:fld>
            <a:endParaRPr lang="en-VN"/>
          </a:p>
        </p:txBody>
      </p:sp>
    </p:spTree>
    <p:extLst>
      <p:ext uri="{BB962C8B-B14F-4D97-AF65-F5344CB8AC3E}">
        <p14:creationId xmlns:p14="http://schemas.microsoft.com/office/powerpoint/2010/main" val="276865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Richard Feynman  đưa ra ý tưởng về việc xây dựng máy tính lượng tử, mạnh hơn so với máy tính cổ điển</a:t>
            </a:r>
          </a:p>
          <a:p>
            <a:r>
              <a:rPr lang="en-VN"/>
              <a:t>Deutsch tạo ra các thuật toán lượng tử đầu tiên: Deutsch algorithm -&gt; kiểm tra hàm là hằng hoặc cân bằng nhanh, Deutsch – Jozsa algorithm: phiên bản nhanh hơn</a:t>
            </a:r>
          </a:p>
          <a:p>
            <a:r>
              <a:rPr lang="en-VN"/>
              <a:t>Andrew Chi-chih Yao : xây dựng các lý thuyết xung quanh tính toán lượng tử, như chứng minh một số nhóm là universal cho việc xây dựng mạch lượng tử.</a:t>
            </a:r>
          </a:p>
        </p:txBody>
      </p:sp>
      <p:sp>
        <p:nvSpPr>
          <p:cNvPr id="4" name="Slide Number Placeholder 3"/>
          <p:cNvSpPr>
            <a:spLocks noGrp="1"/>
          </p:cNvSpPr>
          <p:nvPr>
            <p:ph type="sldNum" sz="quarter" idx="5"/>
          </p:nvPr>
        </p:nvSpPr>
        <p:spPr/>
        <p:txBody>
          <a:bodyPr/>
          <a:lstStyle/>
          <a:p>
            <a:fld id="{0448C276-9C15-A14A-885D-84569F0E8E5F}" type="slidenum">
              <a:rPr lang="en-VN"/>
              <a:t>7</a:t>
            </a:fld>
            <a:endParaRPr lang="en-VN"/>
          </a:p>
        </p:txBody>
      </p:sp>
    </p:spTree>
    <p:extLst>
      <p:ext uri="{BB962C8B-B14F-4D97-AF65-F5344CB8AC3E}">
        <p14:creationId xmlns:p14="http://schemas.microsoft.com/office/powerpoint/2010/main" val="1509269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Trạng thái chồng chất: tổ hợp của các trạng thái cùng một thời điểm</a:t>
            </a:r>
          </a:p>
          <a:p>
            <a:r>
              <a:rPr lang="en-VN"/>
              <a:t>Con mèo của schordinger và khái niệm bit / qubit</a:t>
            </a:r>
          </a:p>
        </p:txBody>
      </p:sp>
      <p:sp>
        <p:nvSpPr>
          <p:cNvPr id="4" name="Slide Number Placeholder 3"/>
          <p:cNvSpPr>
            <a:spLocks noGrp="1"/>
          </p:cNvSpPr>
          <p:nvPr>
            <p:ph type="sldNum" sz="quarter" idx="5"/>
          </p:nvPr>
        </p:nvSpPr>
        <p:spPr/>
        <p:txBody>
          <a:bodyPr/>
          <a:lstStyle/>
          <a:p>
            <a:fld id="{0448C276-9C15-A14A-885D-84569F0E8E5F}" type="slidenum">
              <a:rPr lang="en-VN"/>
              <a:t>8</a:t>
            </a:fld>
            <a:endParaRPr lang="en-VN"/>
          </a:p>
        </p:txBody>
      </p:sp>
    </p:spTree>
    <p:extLst>
      <p:ext uri="{BB962C8B-B14F-4D97-AF65-F5344CB8AC3E}">
        <p14:creationId xmlns:p14="http://schemas.microsoft.com/office/powerpoint/2010/main" val="43465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Trạng thái rối của cặp hạt,</a:t>
            </a:r>
          </a:p>
          <a:p>
            <a:r>
              <a:rPr lang="en-VN"/>
              <a:t>Hai hạt được rối với nhau khi tách xa nhau vẫn tương tác với nhau, khi đo một hạt, nếu nhận được trạng thái spin up thì hạt còn lại chắc chắn là spin down và ngược lại.</a:t>
            </a:r>
          </a:p>
          <a:p>
            <a:r>
              <a:rPr lang="en-VN"/>
              <a:t>Tính chất này được sử dụng trong thuật toán quantum key exchange (gửi thông tin từ Vien -.Bắc Kinh) tức thời qua một cặp hạt.</a:t>
            </a:r>
          </a:p>
        </p:txBody>
      </p:sp>
      <p:sp>
        <p:nvSpPr>
          <p:cNvPr id="4" name="Slide Number Placeholder 3"/>
          <p:cNvSpPr>
            <a:spLocks noGrp="1"/>
          </p:cNvSpPr>
          <p:nvPr>
            <p:ph type="sldNum" sz="quarter" idx="5"/>
          </p:nvPr>
        </p:nvSpPr>
        <p:spPr/>
        <p:txBody>
          <a:bodyPr/>
          <a:lstStyle/>
          <a:p>
            <a:fld id="{0448C276-9C15-A14A-885D-84569F0E8E5F}" type="slidenum">
              <a:rPr lang="en-VN"/>
              <a:t>9</a:t>
            </a:fld>
            <a:endParaRPr lang="en-VN"/>
          </a:p>
        </p:txBody>
      </p:sp>
    </p:spTree>
    <p:extLst>
      <p:ext uri="{BB962C8B-B14F-4D97-AF65-F5344CB8AC3E}">
        <p14:creationId xmlns:p14="http://schemas.microsoft.com/office/powerpoint/2010/main" val="255384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Ứng dụng trong các giai đoạn ngắn hạn =&gt; dài hạn</a:t>
            </a:r>
          </a:p>
        </p:txBody>
      </p:sp>
      <p:sp>
        <p:nvSpPr>
          <p:cNvPr id="4" name="Slide Number Placeholder 3"/>
          <p:cNvSpPr>
            <a:spLocks noGrp="1"/>
          </p:cNvSpPr>
          <p:nvPr>
            <p:ph type="sldNum" sz="quarter" idx="5"/>
          </p:nvPr>
        </p:nvSpPr>
        <p:spPr/>
        <p:txBody>
          <a:bodyPr/>
          <a:lstStyle/>
          <a:p>
            <a:fld id="{0448C276-9C15-A14A-885D-84569F0E8E5F}" type="slidenum">
              <a:rPr lang="en-VN"/>
              <a:t>10</a:t>
            </a:fld>
            <a:endParaRPr lang="en-VN"/>
          </a:p>
        </p:txBody>
      </p:sp>
    </p:spTree>
    <p:extLst>
      <p:ext uri="{BB962C8B-B14F-4D97-AF65-F5344CB8AC3E}">
        <p14:creationId xmlns:p14="http://schemas.microsoft.com/office/powerpoint/2010/main" val="632028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Một số thuật toán lượng tử sử dụng trong tối ưu. Ý tưởng chính: tận dụng trạng thái chồng chất để giảm tốc độ phức tạp của bài toán. Trạng thái chồng chất có thể xem như việc sử dụng nhiều máy tính cùng lúc để giải </a:t>
            </a:r>
          </a:p>
        </p:txBody>
      </p:sp>
      <p:sp>
        <p:nvSpPr>
          <p:cNvPr id="4" name="Slide Number Placeholder 3"/>
          <p:cNvSpPr>
            <a:spLocks noGrp="1"/>
          </p:cNvSpPr>
          <p:nvPr>
            <p:ph type="sldNum" sz="quarter" idx="5"/>
          </p:nvPr>
        </p:nvSpPr>
        <p:spPr/>
        <p:txBody>
          <a:bodyPr/>
          <a:lstStyle/>
          <a:p>
            <a:fld id="{0448C276-9C15-A14A-885D-84569F0E8E5F}" type="slidenum">
              <a:rPr lang="en-VN"/>
              <a:t>11</a:t>
            </a:fld>
            <a:endParaRPr lang="en-VN"/>
          </a:p>
        </p:txBody>
      </p:sp>
    </p:spTree>
    <p:extLst>
      <p:ext uri="{BB962C8B-B14F-4D97-AF65-F5344CB8AC3E}">
        <p14:creationId xmlns:p14="http://schemas.microsoft.com/office/powerpoint/2010/main" val="137398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65F7-EF97-06FD-56BE-FBF7ED7BF0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66ACBADA-B381-481A-FF7A-8C82F9875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535B74EE-1FAF-684A-7B4C-3013D24FE7C3}"/>
              </a:ext>
            </a:extLst>
          </p:cNvPr>
          <p:cNvSpPr>
            <a:spLocks noGrp="1"/>
          </p:cNvSpPr>
          <p:nvPr>
            <p:ph type="dt" sz="half" idx="10"/>
          </p:nvPr>
        </p:nvSpPr>
        <p:spPr/>
        <p:txBody>
          <a:bodyPr/>
          <a:lstStyle/>
          <a:p>
            <a:fld id="{D3FFF2F2-07EA-3440-A996-E677BA1AFFCD}" type="datetime1">
              <a:t>22/12/25</a:t>
            </a:fld>
            <a:endParaRPr lang="en-VN"/>
          </a:p>
        </p:txBody>
      </p:sp>
      <p:sp>
        <p:nvSpPr>
          <p:cNvPr id="5" name="Footer Placeholder 4">
            <a:extLst>
              <a:ext uri="{FF2B5EF4-FFF2-40B4-BE49-F238E27FC236}">
                <a16:creationId xmlns:a16="http://schemas.microsoft.com/office/drawing/2014/main" id="{62CFC36C-73DC-6AD2-C240-1D016E2693A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4F1F9DA-1BC3-3F97-0FF2-326F46EDF88F}"/>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115681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6444-839B-FADC-414F-32153567BB60}"/>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85001CD-F9DD-AAFA-EB54-C754D526EA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E2A50867-6FFB-022B-19D4-0F24F7A10D09}"/>
              </a:ext>
            </a:extLst>
          </p:cNvPr>
          <p:cNvSpPr>
            <a:spLocks noGrp="1"/>
          </p:cNvSpPr>
          <p:nvPr>
            <p:ph type="dt" sz="half" idx="10"/>
          </p:nvPr>
        </p:nvSpPr>
        <p:spPr/>
        <p:txBody>
          <a:bodyPr/>
          <a:lstStyle/>
          <a:p>
            <a:fld id="{F7D553CC-66DF-F341-B57E-6424CA0A6A48}" type="datetime1">
              <a:t>22/12/25</a:t>
            </a:fld>
            <a:endParaRPr lang="en-VN"/>
          </a:p>
        </p:txBody>
      </p:sp>
      <p:sp>
        <p:nvSpPr>
          <p:cNvPr id="5" name="Footer Placeholder 4">
            <a:extLst>
              <a:ext uri="{FF2B5EF4-FFF2-40B4-BE49-F238E27FC236}">
                <a16:creationId xmlns:a16="http://schemas.microsoft.com/office/drawing/2014/main" id="{AD439A90-3EFF-04C4-4EAA-13E686C9879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B7BDEBD-2123-5E64-9FDE-EB883FF6E7B9}"/>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984221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1EE70-4D16-EB48-5D66-CD4F298DD0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C54FD4A9-DA84-0032-D8BC-7CA46B943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2CDA3F26-94B0-5431-3075-ABA5B22B137A}"/>
              </a:ext>
            </a:extLst>
          </p:cNvPr>
          <p:cNvSpPr>
            <a:spLocks noGrp="1"/>
          </p:cNvSpPr>
          <p:nvPr>
            <p:ph type="dt" sz="half" idx="10"/>
          </p:nvPr>
        </p:nvSpPr>
        <p:spPr/>
        <p:txBody>
          <a:bodyPr/>
          <a:lstStyle/>
          <a:p>
            <a:fld id="{9A58B2AA-D4AD-9C40-9976-78F956334FF9}" type="datetime1">
              <a:t>22/12/25</a:t>
            </a:fld>
            <a:endParaRPr lang="en-VN"/>
          </a:p>
        </p:txBody>
      </p:sp>
      <p:sp>
        <p:nvSpPr>
          <p:cNvPr id="5" name="Footer Placeholder 4">
            <a:extLst>
              <a:ext uri="{FF2B5EF4-FFF2-40B4-BE49-F238E27FC236}">
                <a16:creationId xmlns:a16="http://schemas.microsoft.com/office/drawing/2014/main" id="{9ECD09B8-BDA4-999B-4137-472EA4E6C06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3520908-DB8F-6D88-0CA1-527CB906E017}"/>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18837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AF-1C63-1617-AEC3-6E50D154F19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47998A73-F430-6C6D-2655-BA34518434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A66D2D7-6334-A128-A962-F03B2A4D1B50}"/>
              </a:ext>
            </a:extLst>
          </p:cNvPr>
          <p:cNvSpPr>
            <a:spLocks noGrp="1"/>
          </p:cNvSpPr>
          <p:nvPr>
            <p:ph type="dt" sz="half" idx="10"/>
          </p:nvPr>
        </p:nvSpPr>
        <p:spPr/>
        <p:txBody>
          <a:bodyPr/>
          <a:lstStyle/>
          <a:p>
            <a:fld id="{9EECB431-0F67-F74D-93E4-D92279F79745}" type="datetime1">
              <a:t>22/12/25</a:t>
            </a:fld>
            <a:endParaRPr lang="en-VN"/>
          </a:p>
        </p:txBody>
      </p:sp>
      <p:sp>
        <p:nvSpPr>
          <p:cNvPr id="5" name="Footer Placeholder 4">
            <a:extLst>
              <a:ext uri="{FF2B5EF4-FFF2-40B4-BE49-F238E27FC236}">
                <a16:creationId xmlns:a16="http://schemas.microsoft.com/office/drawing/2014/main" id="{86C9784E-6206-3E90-2407-D3CD228781A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A533DFD-310C-A6FA-50C2-F40477B37863}"/>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199969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739C-F147-5922-4521-EF90E0590B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384BF424-E5AF-A2E5-3245-F1CAD5935F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04CA3-B1DB-79DE-0423-7366C301C6FD}"/>
              </a:ext>
            </a:extLst>
          </p:cNvPr>
          <p:cNvSpPr>
            <a:spLocks noGrp="1"/>
          </p:cNvSpPr>
          <p:nvPr>
            <p:ph type="dt" sz="half" idx="10"/>
          </p:nvPr>
        </p:nvSpPr>
        <p:spPr/>
        <p:txBody>
          <a:bodyPr/>
          <a:lstStyle/>
          <a:p>
            <a:fld id="{DF33291A-D50D-6246-BD1C-24A3FA6AF42A}" type="datetime1">
              <a:t>22/12/25</a:t>
            </a:fld>
            <a:endParaRPr lang="en-VN"/>
          </a:p>
        </p:txBody>
      </p:sp>
      <p:sp>
        <p:nvSpPr>
          <p:cNvPr id="5" name="Footer Placeholder 4">
            <a:extLst>
              <a:ext uri="{FF2B5EF4-FFF2-40B4-BE49-F238E27FC236}">
                <a16:creationId xmlns:a16="http://schemas.microsoft.com/office/drawing/2014/main" id="{8FF2D98E-A4E5-AAC3-EBDC-3314AEEB1A2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DDD87EC-CE61-4D36-D886-DF26B9CC7229}"/>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258853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AB512-F896-E894-0F1F-D2E17C07FEB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FE9F04B-D5D2-F4DE-5E17-FCDB225B9A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3C84AD46-1D9D-D739-19DE-E2872B0217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0469E7FA-387A-B121-0220-56F939981F94}"/>
              </a:ext>
            </a:extLst>
          </p:cNvPr>
          <p:cNvSpPr>
            <a:spLocks noGrp="1"/>
          </p:cNvSpPr>
          <p:nvPr>
            <p:ph type="dt" sz="half" idx="10"/>
          </p:nvPr>
        </p:nvSpPr>
        <p:spPr/>
        <p:txBody>
          <a:bodyPr/>
          <a:lstStyle/>
          <a:p>
            <a:fld id="{93C5935A-CC33-2F4D-8DFF-AFFF93224056}" type="datetime1">
              <a:t>22/12/25</a:t>
            </a:fld>
            <a:endParaRPr lang="en-VN"/>
          </a:p>
        </p:txBody>
      </p:sp>
      <p:sp>
        <p:nvSpPr>
          <p:cNvPr id="6" name="Footer Placeholder 5">
            <a:extLst>
              <a:ext uri="{FF2B5EF4-FFF2-40B4-BE49-F238E27FC236}">
                <a16:creationId xmlns:a16="http://schemas.microsoft.com/office/drawing/2014/main" id="{02C38EE0-E160-A538-1B7D-3125A42347DE}"/>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92A82C1-57F9-F83E-C92D-25F749133AC6}"/>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361141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59E3-EAEA-473E-134C-3CB8B8E3277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09A3C79-2425-CCF1-83A6-FAD80FFB1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057F1-CE1A-B228-C9CA-392AD9D381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62973DCC-FFEE-119E-4A11-24724E70E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F09FD-46BD-20BA-269A-83BB324021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EC68765B-07A5-91AB-86F2-E3BAD7C3AC8D}"/>
              </a:ext>
            </a:extLst>
          </p:cNvPr>
          <p:cNvSpPr>
            <a:spLocks noGrp="1"/>
          </p:cNvSpPr>
          <p:nvPr>
            <p:ph type="dt" sz="half" idx="10"/>
          </p:nvPr>
        </p:nvSpPr>
        <p:spPr/>
        <p:txBody>
          <a:bodyPr/>
          <a:lstStyle/>
          <a:p>
            <a:fld id="{B9095DDB-008E-904D-8833-8A5F81EABA7B}" type="datetime1">
              <a:t>22/12/25</a:t>
            </a:fld>
            <a:endParaRPr lang="en-VN"/>
          </a:p>
        </p:txBody>
      </p:sp>
      <p:sp>
        <p:nvSpPr>
          <p:cNvPr id="8" name="Footer Placeholder 7">
            <a:extLst>
              <a:ext uri="{FF2B5EF4-FFF2-40B4-BE49-F238E27FC236}">
                <a16:creationId xmlns:a16="http://schemas.microsoft.com/office/drawing/2014/main" id="{F15DC5EC-68D2-0987-5C4E-8AD51B09BA58}"/>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996AF00A-16C6-B7D5-BF93-74E48E7A70DB}"/>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489057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1D07-211A-A457-7E7F-4BA5FD5E016D}"/>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2A26C584-D0AE-92B0-F1A0-CE0E96FE6A9B}"/>
              </a:ext>
            </a:extLst>
          </p:cNvPr>
          <p:cNvSpPr>
            <a:spLocks noGrp="1"/>
          </p:cNvSpPr>
          <p:nvPr>
            <p:ph type="dt" sz="half" idx="10"/>
          </p:nvPr>
        </p:nvSpPr>
        <p:spPr/>
        <p:txBody>
          <a:bodyPr/>
          <a:lstStyle/>
          <a:p>
            <a:fld id="{14C794C0-C833-1B48-9CF3-02FD94BE5A3D}" type="datetime1">
              <a:t>22/12/25</a:t>
            </a:fld>
            <a:endParaRPr lang="en-VN"/>
          </a:p>
        </p:txBody>
      </p:sp>
      <p:sp>
        <p:nvSpPr>
          <p:cNvPr id="4" name="Footer Placeholder 3">
            <a:extLst>
              <a:ext uri="{FF2B5EF4-FFF2-40B4-BE49-F238E27FC236}">
                <a16:creationId xmlns:a16="http://schemas.microsoft.com/office/drawing/2014/main" id="{5D04F724-E74A-7592-068A-0495BD52D42F}"/>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2E927B42-6AD7-375B-A50D-D21C36D344CA}"/>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38807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797A2D-4D08-1398-BE7D-44BCDAF2783F}"/>
              </a:ext>
            </a:extLst>
          </p:cNvPr>
          <p:cNvSpPr>
            <a:spLocks noGrp="1"/>
          </p:cNvSpPr>
          <p:nvPr>
            <p:ph type="dt" sz="half" idx="10"/>
          </p:nvPr>
        </p:nvSpPr>
        <p:spPr/>
        <p:txBody>
          <a:bodyPr/>
          <a:lstStyle/>
          <a:p>
            <a:fld id="{22258257-0B59-0841-9097-E191CF060E0C}" type="datetime1">
              <a:t>22/12/25</a:t>
            </a:fld>
            <a:endParaRPr lang="en-VN"/>
          </a:p>
        </p:txBody>
      </p:sp>
      <p:sp>
        <p:nvSpPr>
          <p:cNvPr id="3" name="Footer Placeholder 2">
            <a:extLst>
              <a:ext uri="{FF2B5EF4-FFF2-40B4-BE49-F238E27FC236}">
                <a16:creationId xmlns:a16="http://schemas.microsoft.com/office/drawing/2014/main" id="{1EF99E98-1455-C796-7498-CCCE46D6F3C4}"/>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48E2F648-7443-45CC-DBF6-D0C196899672}"/>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016847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273B-ADBF-96B0-04DA-C5EC4C783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7666BA83-1679-F632-ADEE-18CAE8A42E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5DDA5797-A0F5-3ABC-240A-42AEE045A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F33D5-2120-E466-16AC-0F8BE3B0DC1D}"/>
              </a:ext>
            </a:extLst>
          </p:cNvPr>
          <p:cNvSpPr>
            <a:spLocks noGrp="1"/>
          </p:cNvSpPr>
          <p:nvPr>
            <p:ph type="dt" sz="half" idx="10"/>
          </p:nvPr>
        </p:nvSpPr>
        <p:spPr/>
        <p:txBody>
          <a:bodyPr/>
          <a:lstStyle/>
          <a:p>
            <a:fld id="{314FF05D-2D1A-C845-81AD-899C1C1E881C}" type="datetime1">
              <a:t>22/12/25</a:t>
            </a:fld>
            <a:endParaRPr lang="en-VN"/>
          </a:p>
        </p:txBody>
      </p:sp>
      <p:sp>
        <p:nvSpPr>
          <p:cNvPr id="6" name="Footer Placeholder 5">
            <a:extLst>
              <a:ext uri="{FF2B5EF4-FFF2-40B4-BE49-F238E27FC236}">
                <a16:creationId xmlns:a16="http://schemas.microsoft.com/office/drawing/2014/main" id="{BEDC03D5-A976-62D0-0661-99C72F18B6A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511F6D98-8ED4-FD7C-1DA6-D54791E67759}"/>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422675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E927-489B-C702-E2CF-D9DAF45ED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DA699AB0-7E28-5C2D-C6D1-0CE4B0482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744C56DA-30CB-C1A2-416C-D2F475603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DA50F-3AF8-FFD4-E91F-05895FAAEA41}"/>
              </a:ext>
            </a:extLst>
          </p:cNvPr>
          <p:cNvSpPr>
            <a:spLocks noGrp="1"/>
          </p:cNvSpPr>
          <p:nvPr>
            <p:ph type="dt" sz="half" idx="10"/>
          </p:nvPr>
        </p:nvSpPr>
        <p:spPr/>
        <p:txBody>
          <a:bodyPr/>
          <a:lstStyle/>
          <a:p>
            <a:fld id="{B4A235E4-77BA-A344-956A-F43A853AD2ED}" type="datetime1">
              <a:t>22/12/25</a:t>
            </a:fld>
            <a:endParaRPr lang="en-VN"/>
          </a:p>
        </p:txBody>
      </p:sp>
      <p:sp>
        <p:nvSpPr>
          <p:cNvPr id="6" name="Footer Placeholder 5">
            <a:extLst>
              <a:ext uri="{FF2B5EF4-FFF2-40B4-BE49-F238E27FC236}">
                <a16:creationId xmlns:a16="http://schemas.microsoft.com/office/drawing/2014/main" id="{2A203572-1DD9-C107-2CF4-0E728D360B0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00AB6097-A706-9171-04C3-7B0160DC5C5F}"/>
              </a:ext>
            </a:extLst>
          </p:cNvPr>
          <p:cNvSpPr>
            <a:spLocks noGrp="1"/>
          </p:cNvSpPr>
          <p:nvPr>
            <p:ph type="sldNum" sz="quarter" idx="12"/>
          </p:nvPr>
        </p:nvSpPr>
        <p:spPr/>
        <p:txBody>
          <a:bodyPr/>
          <a:lstStyle/>
          <a:p>
            <a:fld id="{4E9BB9E5-D81C-FE46-A488-49ADE3951462}" type="slidenum">
              <a:t>‹#›</a:t>
            </a:fld>
            <a:endParaRPr lang="en-VN"/>
          </a:p>
        </p:txBody>
      </p:sp>
    </p:spTree>
    <p:extLst>
      <p:ext uri="{BB962C8B-B14F-4D97-AF65-F5344CB8AC3E}">
        <p14:creationId xmlns:p14="http://schemas.microsoft.com/office/powerpoint/2010/main" val="228743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A9C85F-C783-6F32-71CD-C6CEB2658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9DD0F89-C0EA-1CCF-C487-E1713A6028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163032D-FC04-477D-5631-540649D066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B28859-0DB6-F048-9810-19473046823E}" type="datetime1">
              <a:t>22/12/25</a:t>
            </a:fld>
            <a:endParaRPr lang="en-VN"/>
          </a:p>
        </p:txBody>
      </p:sp>
      <p:sp>
        <p:nvSpPr>
          <p:cNvPr id="5" name="Footer Placeholder 4">
            <a:extLst>
              <a:ext uri="{FF2B5EF4-FFF2-40B4-BE49-F238E27FC236}">
                <a16:creationId xmlns:a16="http://schemas.microsoft.com/office/drawing/2014/main" id="{C6A6E982-3A0D-9B15-B27F-0F731C02C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8596CD2-8CAF-BA28-2599-492C4DB730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9BB9E5-D81C-FE46-A488-49ADE3951462}" type="slidenum">
              <a:t>‹#›</a:t>
            </a:fld>
            <a:endParaRPr lang="en-VN"/>
          </a:p>
        </p:txBody>
      </p:sp>
    </p:spTree>
    <p:extLst>
      <p:ext uri="{BB962C8B-B14F-4D97-AF65-F5344CB8AC3E}">
        <p14:creationId xmlns:p14="http://schemas.microsoft.com/office/powerpoint/2010/main" val="254293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8CA5-BB6A-5EBC-38F7-2567029A8823}"/>
              </a:ext>
            </a:extLst>
          </p:cNvPr>
          <p:cNvSpPr>
            <a:spLocks noGrp="1"/>
          </p:cNvSpPr>
          <p:nvPr>
            <p:ph type="ctrTitle"/>
          </p:nvPr>
        </p:nvSpPr>
        <p:spPr>
          <a:xfrm>
            <a:off x="1524000" y="1122363"/>
            <a:ext cx="6485263" cy="2387600"/>
          </a:xfrm>
        </p:spPr>
        <p:txBody>
          <a:bodyPr>
            <a:normAutofit fontScale="90000"/>
          </a:bodyPr>
          <a:lstStyle/>
          <a:p>
            <a:pPr algn="l"/>
            <a:br>
              <a:rPr lang="en-VN"/>
            </a:br>
            <a:r>
              <a:rPr lang="en-VN"/>
              <a:t>Programming for quantum computers: Overview</a:t>
            </a:r>
          </a:p>
        </p:txBody>
      </p:sp>
      <p:sp>
        <p:nvSpPr>
          <p:cNvPr id="3" name="Subtitle 2">
            <a:extLst>
              <a:ext uri="{FF2B5EF4-FFF2-40B4-BE49-F238E27FC236}">
                <a16:creationId xmlns:a16="http://schemas.microsoft.com/office/drawing/2014/main" id="{CC9A6EE0-2E06-0718-5C73-69B07081863B}"/>
              </a:ext>
            </a:extLst>
          </p:cNvPr>
          <p:cNvSpPr>
            <a:spLocks noGrp="1"/>
          </p:cNvSpPr>
          <p:nvPr>
            <p:ph type="subTitle" idx="1"/>
          </p:nvPr>
        </p:nvSpPr>
        <p:spPr/>
        <p:txBody>
          <a:bodyPr>
            <a:normAutofit/>
          </a:bodyPr>
          <a:lstStyle/>
          <a:p>
            <a:pPr algn="l"/>
            <a:r>
              <a:rPr lang="en-VN"/>
              <a:t>Vu Tuan Hai</a:t>
            </a:r>
          </a:p>
          <a:p>
            <a:pPr algn="l"/>
            <a:r>
              <a:rPr lang="en-VN"/>
              <a:t>haivt@uit.edu.vn</a:t>
            </a:r>
          </a:p>
          <a:p>
            <a:pPr algn="l"/>
            <a:r>
              <a:rPr lang="en-VN"/>
              <a:t>SE-UIT-VNUHCM</a:t>
            </a:r>
          </a:p>
        </p:txBody>
      </p:sp>
      <p:sp>
        <p:nvSpPr>
          <p:cNvPr id="4" name="Slide Number Placeholder 3">
            <a:extLst>
              <a:ext uri="{FF2B5EF4-FFF2-40B4-BE49-F238E27FC236}">
                <a16:creationId xmlns:a16="http://schemas.microsoft.com/office/drawing/2014/main" id="{6CBD1614-B956-B316-5EB9-69023E12316F}"/>
              </a:ext>
            </a:extLst>
          </p:cNvPr>
          <p:cNvSpPr>
            <a:spLocks noGrp="1"/>
          </p:cNvSpPr>
          <p:nvPr>
            <p:ph type="sldNum" sz="quarter" idx="12"/>
          </p:nvPr>
        </p:nvSpPr>
        <p:spPr/>
        <p:txBody>
          <a:bodyPr/>
          <a:lstStyle/>
          <a:p>
            <a:fld id="{4E9BB9E5-D81C-FE46-A488-49ADE3951462}" type="slidenum">
              <a:t>1</a:t>
            </a:fld>
            <a:endParaRPr lang="en-VN"/>
          </a:p>
        </p:txBody>
      </p:sp>
    </p:spTree>
    <p:extLst>
      <p:ext uri="{BB962C8B-B14F-4D97-AF65-F5344CB8AC3E}">
        <p14:creationId xmlns:p14="http://schemas.microsoft.com/office/powerpoint/2010/main" val="1119578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p:txBody>
          <a:bodyPr/>
          <a:lstStyle/>
          <a:p>
            <a:r>
              <a:rPr lang="en-VN"/>
              <a:t>2. Applications</a:t>
            </a:r>
          </a:p>
        </p:txBody>
      </p:sp>
      <p:sp>
        <p:nvSpPr>
          <p:cNvPr id="4" name="TextBox 3">
            <a:extLst>
              <a:ext uri="{FF2B5EF4-FFF2-40B4-BE49-F238E27FC236}">
                <a16:creationId xmlns:a16="http://schemas.microsoft.com/office/drawing/2014/main" id="{E202D9C3-2F64-8CAC-099E-ECE09857079B}"/>
              </a:ext>
            </a:extLst>
          </p:cNvPr>
          <p:cNvSpPr txBox="1"/>
          <p:nvPr/>
        </p:nvSpPr>
        <p:spPr>
          <a:xfrm>
            <a:off x="7156710" y="4291865"/>
            <a:ext cx="1331591" cy="369332"/>
          </a:xfrm>
          <a:prstGeom prst="rect">
            <a:avLst/>
          </a:prstGeom>
          <a:noFill/>
        </p:spPr>
        <p:txBody>
          <a:bodyPr wrap="square" rtlCol="0">
            <a:spAutoFit/>
          </a:bodyPr>
          <a:lstStyle/>
          <a:p>
            <a:r>
              <a:rPr lang="en-VN"/>
              <a:t>Simulation</a:t>
            </a:r>
          </a:p>
        </p:txBody>
      </p:sp>
      <p:sp>
        <p:nvSpPr>
          <p:cNvPr id="6" name="TextBox 5">
            <a:extLst>
              <a:ext uri="{FF2B5EF4-FFF2-40B4-BE49-F238E27FC236}">
                <a16:creationId xmlns:a16="http://schemas.microsoft.com/office/drawing/2014/main" id="{E3912F0E-9B15-D28B-E701-E5E94906C52B}"/>
              </a:ext>
            </a:extLst>
          </p:cNvPr>
          <p:cNvSpPr txBox="1"/>
          <p:nvPr/>
        </p:nvSpPr>
        <p:spPr>
          <a:xfrm>
            <a:off x="2051665" y="4291865"/>
            <a:ext cx="1472892" cy="369332"/>
          </a:xfrm>
          <a:prstGeom prst="rect">
            <a:avLst/>
          </a:prstGeom>
          <a:noFill/>
        </p:spPr>
        <p:txBody>
          <a:bodyPr wrap="square" rtlCol="0">
            <a:spAutoFit/>
          </a:bodyPr>
          <a:lstStyle/>
          <a:p>
            <a:r>
              <a:rPr lang="en-VN"/>
              <a:t>Optimization</a:t>
            </a:r>
          </a:p>
        </p:txBody>
      </p:sp>
      <p:sp>
        <p:nvSpPr>
          <p:cNvPr id="8" name="TextBox 7">
            <a:extLst>
              <a:ext uri="{FF2B5EF4-FFF2-40B4-BE49-F238E27FC236}">
                <a16:creationId xmlns:a16="http://schemas.microsoft.com/office/drawing/2014/main" id="{BEBE2ABC-83C7-E594-01DF-D32F5D227365}"/>
              </a:ext>
            </a:extLst>
          </p:cNvPr>
          <p:cNvSpPr txBox="1"/>
          <p:nvPr/>
        </p:nvSpPr>
        <p:spPr>
          <a:xfrm>
            <a:off x="4080499" y="4287681"/>
            <a:ext cx="2692400" cy="369332"/>
          </a:xfrm>
          <a:prstGeom prst="rect">
            <a:avLst/>
          </a:prstGeom>
          <a:noFill/>
        </p:spPr>
        <p:txBody>
          <a:bodyPr wrap="square" rtlCol="0">
            <a:spAutoFit/>
          </a:bodyPr>
          <a:lstStyle/>
          <a:p>
            <a:r>
              <a:rPr lang="en-VN"/>
              <a:t>Quantum communication</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10</a:t>
            </a:fld>
            <a:endParaRPr lang="en-VN"/>
          </a:p>
        </p:txBody>
      </p:sp>
      <p:pic>
        <p:nvPicPr>
          <p:cNvPr id="1034" name="Picture 10" descr="3-qubit Ising model in PyTorch — PennyLane documentation">
            <a:extLst>
              <a:ext uri="{FF2B5EF4-FFF2-40B4-BE49-F238E27FC236}">
                <a16:creationId xmlns:a16="http://schemas.microsoft.com/office/drawing/2014/main" id="{46751C6A-1E53-ACAB-9826-D898E93AD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089"/>
          <a:stretch/>
        </p:blipFill>
        <p:spPr bwMode="auto">
          <a:xfrm>
            <a:off x="6861814" y="2442700"/>
            <a:ext cx="1776030" cy="18580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aoa_operators">
            <a:extLst>
              <a:ext uri="{FF2B5EF4-FFF2-40B4-BE49-F238E27FC236}">
                <a16:creationId xmlns:a16="http://schemas.microsoft.com/office/drawing/2014/main" id="{A765151F-82B2-248C-8720-7576B73C0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767" y="2709359"/>
            <a:ext cx="1619865" cy="14392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3A273E9-3792-FDE7-EC75-47D14F08B3C5}"/>
              </a:ext>
            </a:extLst>
          </p:cNvPr>
          <p:cNvCxnSpPr/>
          <p:nvPr/>
        </p:nvCxnSpPr>
        <p:spPr>
          <a:xfrm>
            <a:off x="838200" y="4836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37EC469-B884-B28B-3DD4-496CCCD80863}"/>
              </a:ext>
            </a:extLst>
          </p:cNvPr>
          <p:cNvSpPr txBox="1"/>
          <p:nvPr/>
        </p:nvSpPr>
        <p:spPr>
          <a:xfrm>
            <a:off x="10614749" y="4952005"/>
            <a:ext cx="1200839" cy="523220"/>
          </a:xfrm>
          <a:prstGeom prst="rect">
            <a:avLst/>
          </a:prstGeom>
          <a:noFill/>
        </p:spPr>
        <p:txBody>
          <a:bodyPr wrap="square" rtlCol="0">
            <a:spAutoFit/>
          </a:bodyPr>
          <a:lstStyle/>
          <a:p>
            <a:r>
              <a:rPr lang="en-VN" sz="1400"/>
              <a:t>Long-term</a:t>
            </a:r>
          </a:p>
          <a:p>
            <a:r>
              <a:rPr lang="en-VN" sz="1400"/>
              <a:t>(Decades)</a:t>
            </a:r>
          </a:p>
        </p:txBody>
      </p:sp>
      <p:sp>
        <p:nvSpPr>
          <p:cNvPr id="13" name="TextBox 12">
            <a:extLst>
              <a:ext uri="{FF2B5EF4-FFF2-40B4-BE49-F238E27FC236}">
                <a16:creationId xmlns:a16="http://schemas.microsoft.com/office/drawing/2014/main" id="{8C791F83-6901-31B6-0A0B-8A29F65EC0FF}"/>
              </a:ext>
            </a:extLst>
          </p:cNvPr>
          <p:cNvSpPr txBox="1"/>
          <p:nvPr/>
        </p:nvSpPr>
        <p:spPr>
          <a:xfrm>
            <a:off x="838200" y="4952005"/>
            <a:ext cx="2247900" cy="523220"/>
          </a:xfrm>
          <a:prstGeom prst="rect">
            <a:avLst/>
          </a:prstGeom>
          <a:noFill/>
        </p:spPr>
        <p:txBody>
          <a:bodyPr wrap="square" rtlCol="0">
            <a:spAutoFit/>
          </a:bodyPr>
          <a:lstStyle/>
          <a:p>
            <a:r>
              <a:rPr lang="en-VN" sz="1400"/>
              <a:t>Short-term</a:t>
            </a:r>
          </a:p>
          <a:p>
            <a:r>
              <a:rPr lang="en-VN" sz="1400"/>
              <a:t>(Next few years or decade)</a:t>
            </a:r>
          </a:p>
        </p:txBody>
      </p:sp>
      <p:sp>
        <p:nvSpPr>
          <p:cNvPr id="15" name="TextBox 14">
            <a:extLst>
              <a:ext uri="{FF2B5EF4-FFF2-40B4-BE49-F238E27FC236}">
                <a16:creationId xmlns:a16="http://schemas.microsoft.com/office/drawing/2014/main" id="{5076AA17-0AF5-58DF-0D75-0F11F2B09008}"/>
              </a:ext>
            </a:extLst>
          </p:cNvPr>
          <p:cNvSpPr txBox="1"/>
          <p:nvPr/>
        </p:nvSpPr>
        <p:spPr>
          <a:xfrm>
            <a:off x="9491028" y="4291865"/>
            <a:ext cx="1331591" cy="369332"/>
          </a:xfrm>
          <a:prstGeom prst="rect">
            <a:avLst/>
          </a:prstGeom>
          <a:noFill/>
        </p:spPr>
        <p:txBody>
          <a:bodyPr wrap="square" rtlCol="0">
            <a:spAutoFit/>
          </a:bodyPr>
          <a:lstStyle/>
          <a:p>
            <a:r>
              <a:rPr lang="en-VN"/>
              <a:t>General AI</a:t>
            </a:r>
          </a:p>
        </p:txBody>
      </p:sp>
      <p:sp>
        <p:nvSpPr>
          <p:cNvPr id="16" name="Oval 15">
            <a:extLst>
              <a:ext uri="{FF2B5EF4-FFF2-40B4-BE49-F238E27FC236}">
                <a16:creationId xmlns:a16="http://schemas.microsoft.com/office/drawing/2014/main" id="{A15C1687-5F7C-EFF3-365B-97B18084B1BC}"/>
              </a:ext>
            </a:extLst>
          </p:cNvPr>
          <p:cNvSpPr/>
          <p:nvPr/>
        </p:nvSpPr>
        <p:spPr>
          <a:xfrm>
            <a:off x="10084162"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1040" name="Picture 16" descr="Brain Icon Vector Art, Icons, and Graphics for Free Download">
            <a:extLst>
              <a:ext uri="{FF2B5EF4-FFF2-40B4-BE49-F238E27FC236}">
                <a16:creationId xmlns:a16="http://schemas.microsoft.com/office/drawing/2014/main" id="{7EDD203B-E90B-6C0B-7558-177AB516C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4616" y="2293720"/>
            <a:ext cx="1895908" cy="189590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0CE48D36-F49A-C984-A9DD-6730CE6B0268}"/>
              </a:ext>
            </a:extLst>
          </p:cNvPr>
          <p:cNvSpPr/>
          <p:nvPr/>
        </p:nvSpPr>
        <p:spPr>
          <a:xfrm>
            <a:off x="7677168" y="478062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3C3F1A84-8DD0-188C-A967-D677C82296D6}"/>
              </a:ext>
            </a:extLst>
          </p:cNvPr>
          <p:cNvSpPr txBox="1"/>
          <p:nvPr/>
        </p:nvSpPr>
        <p:spPr>
          <a:xfrm>
            <a:off x="7156710" y="5045381"/>
            <a:ext cx="1481134" cy="738664"/>
          </a:xfrm>
          <a:prstGeom prst="rect">
            <a:avLst/>
          </a:prstGeom>
          <a:noFill/>
        </p:spPr>
        <p:txBody>
          <a:bodyPr wrap="square" rtlCol="0">
            <a:spAutoFit/>
          </a:bodyPr>
          <a:lstStyle/>
          <a:p>
            <a:r>
              <a:rPr lang="en-US" sz="1400">
                <a:solidFill>
                  <a:srgbClr val="374151"/>
                </a:solidFill>
                <a:latin typeface="Söhne"/>
              </a:rPr>
              <a:t>Material science</a:t>
            </a:r>
          </a:p>
          <a:p>
            <a:r>
              <a:rPr lang="en-US" sz="1400">
                <a:solidFill>
                  <a:srgbClr val="374151"/>
                </a:solidFill>
                <a:latin typeface="Söhne"/>
              </a:rPr>
              <a:t>C</a:t>
            </a:r>
            <a:r>
              <a:rPr lang="en-US" sz="1400" b="0" i="0">
                <a:solidFill>
                  <a:srgbClr val="374151"/>
                </a:solidFill>
                <a:effectLst/>
                <a:latin typeface="Söhne"/>
              </a:rPr>
              <a:t>hemistry</a:t>
            </a:r>
          </a:p>
          <a:p>
            <a:r>
              <a:rPr lang="en-US" sz="1400">
                <a:solidFill>
                  <a:srgbClr val="374151"/>
                </a:solidFill>
                <a:latin typeface="Söhne"/>
              </a:rPr>
              <a:t>Drug discovery</a:t>
            </a:r>
          </a:p>
        </p:txBody>
      </p:sp>
      <p:sp>
        <p:nvSpPr>
          <p:cNvPr id="19" name="Oval 18">
            <a:extLst>
              <a:ext uri="{FF2B5EF4-FFF2-40B4-BE49-F238E27FC236}">
                <a16:creationId xmlns:a16="http://schemas.microsoft.com/office/drawing/2014/main" id="{7EEF9487-8786-BF93-8C54-5970EEBAD2DA}"/>
              </a:ext>
            </a:extLst>
          </p:cNvPr>
          <p:cNvSpPr/>
          <p:nvPr/>
        </p:nvSpPr>
        <p:spPr>
          <a:xfrm>
            <a:off x="5281377"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ADC5547-2ABB-58DD-6A32-C77EAAE98971}"/>
              </a:ext>
            </a:extLst>
          </p:cNvPr>
          <p:cNvSpPr/>
          <p:nvPr/>
        </p:nvSpPr>
        <p:spPr>
          <a:xfrm>
            <a:off x="2715450"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27C1B197-B5B5-387B-D942-B67245B925B8}"/>
              </a:ext>
            </a:extLst>
          </p:cNvPr>
          <p:cNvSpPr/>
          <p:nvPr/>
        </p:nvSpPr>
        <p:spPr>
          <a:xfrm>
            <a:off x="4191000" y="3869240"/>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8B05F7FB-9D58-90EC-034B-BA58321D0015}"/>
              </a:ext>
            </a:extLst>
          </p:cNvPr>
          <p:cNvSpPr/>
          <p:nvPr/>
        </p:nvSpPr>
        <p:spPr>
          <a:xfrm>
            <a:off x="6008630" y="2715531"/>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24" name="Straight Arrow Connector 23">
            <a:extLst>
              <a:ext uri="{FF2B5EF4-FFF2-40B4-BE49-F238E27FC236}">
                <a16:creationId xmlns:a16="http://schemas.microsoft.com/office/drawing/2014/main" id="{F8E59847-402C-8F8E-87BC-C13014C8119E}"/>
              </a:ext>
            </a:extLst>
          </p:cNvPr>
          <p:cNvCxnSpPr>
            <a:cxnSpLocks/>
            <a:stCxn id="21" idx="7"/>
            <a:endCxn id="22" idx="3"/>
          </p:cNvCxnSpPr>
          <p:nvPr/>
        </p:nvCxnSpPr>
        <p:spPr>
          <a:xfrm flipV="1">
            <a:off x="4429483" y="2954014"/>
            <a:ext cx="1620064" cy="95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56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a:xfrm>
            <a:off x="838200" y="365125"/>
            <a:ext cx="10515600" cy="1146313"/>
          </a:xfrm>
        </p:spPr>
        <p:txBody>
          <a:bodyPr/>
          <a:lstStyle/>
          <a:p>
            <a:r>
              <a:rPr lang="en-VN"/>
              <a:t>2. Applications</a:t>
            </a:r>
          </a:p>
        </p:txBody>
      </p:sp>
      <p:sp>
        <p:nvSpPr>
          <p:cNvPr id="6" name="TextBox 5">
            <a:extLst>
              <a:ext uri="{FF2B5EF4-FFF2-40B4-BE49-F238E27FC236}">
                <a16:creationId xmlns:a16="http://schemas.microsoft.com/office/drawing/2014/main" id="{E3912F0E-9B15-D28B-E701-E5E94906C52B}"/>
              </a:ext>
            </a:extLst>
          </p:cNvPr>
          <p:cNvSpPr txBox="1"/>
          <p:nvPr/>
        </p:nvSpPr>
        <p:spPr>
          <a:xfrm>
            <a:off x="838200" y="4775993"/>
            <a:ext cx="1968347" cy="461665"/>
          </a:xfrm>
          <a:prstGeom prst="rect">
            <a:avLst/>
          </a:prstGeom>
          <a:noFill/>
        </p:spPr>
        <p:txBody>
          <a:bodyPr wrap="square" rtlCol="0">
            <a:spAutoFit/>
          </a:bodyPr>
          <a:lstStyle/>
          <a:p>
            <a:r>
              <a:rPr lang="en-VN" sz="2400"/>
              <a:t>Optimization</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11</a:t>
            </a:fld>
            <a:endParaRPr lang="en-VN"/>
          </a:p>
        </p:txBody>
      </p:sp>
      <p:pic>
        <p:nvPicPr>
          <p:cNvPr id="1036" name="Picture 12" descr="qaoa_operators">
            <a:extLst>
              <a:ext uri="{FF2B5EF4-FFF2-40B4-BE49-F238E27FC236}">
                <a16:creationId xmlns:a16="http://schemas.microsoft.com/office/drawing/2014/main" id="{A765151F-82B2-248C-8720-7576B73C0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1438"/>
            <a:ext cx="3642473" cy="32364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D705B1-8D4B-8647-AD73-EFA815119DDE}"/>
                  </a:ext>
                </a:extLst>
              </p:cNvPr>
              <p:cNvSpPr txBox="1"/>
              <p:nvPr/>
            </p:nvSpPr>
            <p:spPr>
              <a:xfrm>
                <a:off x="4785811" y="804959"/>
                <a:ext cx="6806071" cy="2020553"/>
              </a:xfrm>
              <a:prstGeom prst="rect">
                <a:avLst/>
              </a:prstGeom>
              <a:noFill/>
            </p:spPr>
            <p:txBody>
              <a:bodyPr wrap="square" rtlCol="0">
                <a:spAutoFit/>
              </a:bodyPr>
              <a:lstStyle/>
              <a:p>
                <a:r>
                  <a:rPr lang="en-VN" sz="2400"/>
                  <a:t>Shor algorithm [3]: factoring prime number problem</a:t>
                </a:r>
              </a:p>
              <a:p>
                <a:r>
                  <a:rPr lang="en-VN" sz="2400"/>
                  <a:t>Grover algorithm [4]: search with </a:t>
                </a:r>
                <a14:m>
                  <m:oMath xmlns:m="http://schemas.openxmlformats.org/officeDocument/2006/math">
                    <m:r>
                      <m:rPr>
                        <m:sty m:val="p"/>
                      </m:rPr>
                      <a:rPr lang="en-VN" sz="2400" i="1">
                        <a:latin typeface="Cambria Math" panose="02040503050406030204" pitchFamily="18" charset="0"/>
                      </a:rPr>
                      <m:t>O</m:t>
                    </m:r>
                    <m:d>
                      <m:dPr>
                        <m:ctrlPr>
                          <a:rPr lang="vi-VN" sz="2400" b="0" i="1">
                            <a:latin typeface="Cambria Math" panose="02040503050406030204" pitchFamily="18" charset="0"/>
                          </a:rPr>
                        </m:ctrlPr>
                      </m:dPr>
                      <m:e>
                        <m:rad>
                          <m:radPr>
                            <m:degHide m:val="on"/>
                            <m:ctrlPr>
                              <a:rPr lang="vi-VN" sz="2400" b="0" i="1">
                                <a:latin typeface="Cambria Math" panose="02040503050406030204" pitchFamily="18" charset="0"/>
                              </a:rPr>
                            </m:ctrlPr>
                          </m:radPr>
                          <m:deg/>
                          <m:e>
                            <m:r>
                              <m:rPr>
                                <m:sty m:val="p"/>
                              </m:rPr>
                              <a:rPr lang="vi-VN" sz="2400" i="1">
                                <a:latin typeface="Cambria Math" panose="02040503050406030204" pitchFamily="18" charset="0"/>
                              </a:rPr>
                              <m:t>N</m:t>
                            </m:r>
                          </m:e>
                        </m:rad>
                      </m:e>
                    </m:d>
                  </m:oMath>
                </a14:m>
                <a:r>
                  <a:rPr lang="en-VN" sz="2400"/>
                  <a:t> complexity</a:t>
                </a:r>
              </a:p>
              <a:p>
                <a:r>
                  <a:rPr lang="en-VN" sz="2400"/>
                  <a:t>HHL algorithm [5]: fast compute inverse of matrix</a:t>
                </a:r>
              </a:p>
              <a:p>
                <a:r>
                  <a:rPr lang="en-VN" sz="2400"/>
                  <a:t>Phase estimation: fast comptute eigenvalue of matrix</a:t>
                </a:r>
              </a:p>
              <a:p>
                <a:r>
                  <a:rPr lang="en-VN" sz="2400"/>
                  <a:t>QOAO [6]: optimization</a:t>
                </a:r>
              </a:p>
            </p:txBody>
          </p:sp>
        </mc:Choice>
        <mc:Fallback xmlns="">
          <p:sp>
            <p:nvSpPr>
              <p:cNvPr id="3" name="TextBox 2">
                <a:extLst>
                  <a:ext uri="{FF2B5EF4-FFF2-40B4-BE49-F238E27FC236}">
                    <a16:creationId xmlns:a16="http://schemas.microsoft.com/office/drawing/2014/main" id="{36D705B1-8D4B-8647-AD73-EFA815119DDE}"/>
                  </a:ext>
                </a:extLst>
              </p:cNvPr>
              <p:cNvSpPr txBox="1">
                <a:spLocks noRot="1" noChangeAspect="1" noMove="1" noResize="1" noEditPoints="1" noAdjustHandles="1" noChangeArrowheads="1" noChangeShapeType="1" noTextEdit="1"/>
              </p:cNvSpPr>
              <p:nvPr/>
            </p:nvSpPr>
            <p:spPr>
              <a:xfrm>
                <a:off x="4785811" y="804959"/>
                <a:ext cx="6806071" cy="2020553"/>
              </a:xfrm>
              <a:prstGeom prst="rect">
                <a:avLst/>
              </a:prstGeom>
              <a:blipFill>
                <a:blip r:embed="rId4"/>
                <a:stretch>
                  <a:fillRect l="-1304" t="-2500" r="-745" b="-5000"/>
                </a:stretch>
              </a:blipFill>
            </p:spPr>
            <p:txBody>
              <a:bodyPr/>
              <a:lstStyle/>
              <a:p>
                <a:r>
                  <a:rPr lang="en-VN">
                    <a:noFill/>
                  </a:rPr>
                  <a:t> </a:t>
                </a:r>
              </a:p>
            </p:txBody>
          </p:sp>
        </mc:Fallback>
      </mc:AlternateContent>
      <p:pic>
        <p:nvPicPr>
          <p:cNvPr id="3074" name="Picture 2" descr="Thuật toán Shor – Wikipedia tiếng Việt">
            <a:extLst>
              <a:ext uri="{FF2B5EF4-FFF2-40B4-BE49-F238E27FC236}">
                <a16:creationId xmlns:a16="http://schemas.microsoft.com/office/drawing/2014/main" id="{1B994CF7-1A87-6E33-8888-BA25F8322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113" y="2974784"/>
            <a:ext cx="3728146"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D47388-3F97-F35B-705E-EC640A8F8E97}"/>
              </a:ext>
            </a:extLst>
          </p:cNvPr>
          <p:cNvSpPr txBox="1"/>
          <p:nvPr/>
        </p:nvSpPr>
        <p:spPr>
          <a:xfrm>
            <a:off x="4842112" y="4461964"/>
            <a:ext cx="7166112" cy="830997"/>
          </a:xfrm>
          <a:prstGeom prst="rect">
            <a:avLst/>
          </a:prstGeom>
          <a:noFill/>
        </p:spPr>
        <p:txBody>
          <a:bodyPr wrap="square" rtlCol="0">
            <a:spAutoFit/>
          </a:bodyPr>
          <a:lstStyle/>
          <a:p>
            <a:r>
              <a:rPr lang="en-US" sz="2400" b="1"/>
              <a:t>Key idea</a:t>
            </a:r>
            <a:r>
              <a:rPr lang="en-US" sz="2400"/>
              <a:t>: Solving “hard problems” by running a variety of cases (superposition state) at the same time </a:t>
            </a:r>
            <a:endParaRPr lang="en-VN" sz="2400"/>
          </a:p>
        </p:txBody>
      </p:sp>
      <p:sp>
        <p:nvSpPr>
          <p:cNvPr id="7" name="TextBox 6">
            <a:extLst>
              <a:ext uri="{FF2B5EF4-FFF2-40B4-BE49-F238E27FC236}">
                <a16:creationId xmlns:a16="http://schemas.microsoft.com/office/drawing/2014/main" id="{85537918-FB01-CFCC-55F6-56251F352035}"/>
              </a:ext>
            </a:extLst>
          </p:cNvPr>
          <p:cNvSpPr txBox="1"/>
          <p:nvPr/>
        </p:nvSpPr>
        <p:spPr>
          <a:xfrm>
            <a:off x="838200" y="5705812"/>
            <a:ext cx="10064263" cy="1015663"/>
          </a:xfrm>
          <a:prstGeom prst="rect">
            <a:avLst/>
          </a:prstGeom>
          <a:noFill/>
        </p:spPr>
        <p:txBody>
          <a:bodyPr wrap="square">
            <a:spAutoFit/>
          </a:bodyPr>
          <a:lstStyle/>
          <a:p>
            <a:r>
              <a:rPr lang="en-US" sz="1200" b="0" i="0">
                <a:solidFill>
                  <a:srgbClr val="222222"/>
                </a:solidFill>
                <a:effectLst/>
              </a:rPr>
              <a:t>[3] Shor, P. W. (1999). Polynomial-time algorithms for prime factorization and discrete logarithms on a quantum computer. </a:t>
            </a:r>
            <a:r>
              <a:rPr lang="en-US" sz="1200" b="0" i="1">
                <a:solidFill>
                  <a:srgbClr val="222222"/>
                </a:solidFill>
                <a:effectLst/>
              </a:rPr>
              <a:t>SIAM review</a:t>
            </a:r>
            <a:r>
              <a:rPr lang="en-US" sz="1200" b="0" i="0">
                <a:solidFill>
                  <a:srgbClr val="222222"/>
                </a:solidFill>
                <a:effectLst/>
              </a:rPr>
              <a:t>, </a:t>
            </a:r>
            <a:r>
              <a:rPr lang="en-US" sz="1200" b="0" i="1">
                <a:solidFill>
                  <a:srgbClr val="222222"/>
                </a:solidFill>
                <a:effectLst/>
              </a:rPr>
              <a:t>41</a:t>
            </a:r>
            <a:r>
              <a:rPr lang="en-US" sz="1200" b="0" i="0">
                <a:solidFill>
                  <a:srgbClr val="222222"/>
                </a:solidFill>
                <a:effectLst/>
              </a:rPr>
              <a:t>(2), 303-332.</a:t>
            </a:r>
          </a:p>
          <a:p>
            <a:r>
              <a:rPr lang="en-US" sz="1200">
                <a:solidFill>
                  <a:srgbClr val="222222"/>
                </a:solidFill>
              </a:rPr>
              <a:t>[4] </a:t>
            </a:r>
            <a:r>
              <a:rPr lang="en-US" sz="1200" b="0" i="0">
                <a:solidFill>
                  <a:srgbClr val="222222"/>
                </a:solidFill>
                <a:effectLst/>
              </a:rPr>
              <a:t>Grover, L. K. (1996, July). A fast quantum mechanical algorithm for database search. In </a:t>
            </a:r>
            <a:r>
              <a:rPr lang="en-US" sz="1200" b="0" i="1">
                <a:solidFill>
                  <a:srgbClr val="222222"/>
                </a:solidFill>
                <a:effectLst/>
              </a:rPr>
              <a:t>Proceedings of the twenty-eighth annual ACM symposium on Theory of computing</a:t>
            </a:r>
            <a:r>
              <a:rPr lang="en-US" sz="1200" b="0" i="0">
                <a:solidFill>
                  <a:srgbClr val="222222"/>
                </a:solidFill>
                <a:effectLst/>
              </a:rPr>
              <a:t> (pp. 212-219).</a:t>
            </a:r>
          </a:p>
          <a:p>
            <a:r>
              <a:rPr lang="en-US" sz="1200">
                <a:solidFill>
                  <a:srgbClr val="222222"/>
                </a:solidFill>
              </a:rPr>
              <a:t>[5] Lloyd, S. (2010, March). Quantum algorithm for solving linear systems of equations. In APS March Meeting Abstracts (Vol. 2010, pp. D4-002).</a:t>
            </a:r>
          </a:p>
          <a:p>
            <a:r>
              <a:rPr lang="en-US" sz="1200">
                <a:solidFill>
                  <a:srgbClr val="222222"/>
                </a:solidFill>
              </a:rPr>
              <a:t>[6] </a:t>
            </a:r>
            <a:r>
              <a:rPr lang="en-US" sz="1200" b="0" i="0">
                <a:solidFill>
                  <a:srgbClr val="222222"/>
                </a:solidFill>
                <a:effectLst/>
              </a:rPr>
              <a:t>Farhi, E., Goldstone, J., &amp; Gutmann, S. (2014). A quantum approximate optimization algorithm. </a:t>
            </a:r>
            <a:r>
              <a:rPr lang="en-US" sz="1200" b="0" i="1">
                <a:solidFill>
                  <a:srgbClr val="222222"/>
                </a:solidFill>
                <a:effectLst/>
              </a:rPr>
              <a:t>arXiv preprint arXiv:1411.4028</a:t>
            </a:r>
            <a:r>
              <a:rPr lang="en-US" sz="1200" b="0" i="0">
                <a:solidFill>
                  <a:srgbClr val="222222"/>
                </a:solidFill>
                <a:effectLst/>
              </a:rPr>
              <a:t>.</a:t>
            </a:r>
            <a:endParaRPr lang="en-US" sz="1200">
              <a:solidFill>
                <a:srgbClr val="222222"/>
              </a:solidFill>
            </a:endParaRPr>
          </a:p>
        </p:txBody>
      </p:sp>
    </p:spTree>
    <p:extLst>
      <p:ext uri="{BB962C8B-B14F-4D97-AF65-F5344CB8AC3E}">
        <p14:creationId xmlns:p14="http://schemas.microsoft.com/office/powerpoint/2010/main" val="856867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EE6308-896D-B7BA-2558-AD41E023A509}"/>
              </a:ext>
            </a:extLst>
          </p:cNvPr>
          <p:cNvSpPr>
            <a:spLocks noGrp="1"/>
          </p:cNvSpPr>
          <p:nvPr>
            <p:ph type="sldNum" sz="quarter" idx="12"/>
          </p:nvPr>
        </p:nvSpPr>
        <p:spPr/>
        <p:txBody>
          <a:bodyPr/>
          <a:lstStyle/>
          <a:p>
            <a:fld id="{4E9BB9E5-D81C-FE46-A488-49ADE3951462}" type="slidenum">
              <a:t>12</a:t>
            </a:fld>
            <a:endParaRPr lang="en-VN"/>
          </a:p>
        </p:txBody>
      </p:sp>
      <p:sp>
        <p:nvSpPr>
          <p:cNvPr id="5" name="TextBox 4">
            <a:extLst>
              <a:ext uri="{FF2B5EF4-FFF2-40B4-BE49-F238E27FC236}">
                <a16:creationId xmlns:a16="http://schemas.microsoft.com/office/drawing/2014/main" id="{9088392F-19B0-38C0-33C8-CB263CD10D01}"/>
              </a:ext>
            </a:extLst>
          </p:cNvPr>
          <p:cNvSpPr txBox="1"/>
          <p:nvPr/>
        </p:nvSpPr>
        <p:spPr>
          <a:xfrm>
            <a:off x="838200" y="5903694"/>
            <a:ext cx="8823840" cy="369332"/>
          </a:xfrm>
          <a:prstGeom prst="rect">
            <a:avLst/>
          </a:prstGeom>
          <a:noFill/>
        </p:spPr>
        <p:txBody>
          <a:bodyPr wrap="square" rtlCol="0">
            <a:spAutoFit/>
          </a:bodyPr>
          <a:lstStyle/>
          <a:p>
            <a:r>
              <a:rPr lang="en-VN"/>
              <a:t>Source: </a:t>
            </a:r>
            <a:r>
              <a:rPr lang="en-US" b="0" i="0">
                <a:solidFill>
                  <a:srgbClr val="131313"/>
                </a:solidFill>
                <a:effectLst/>
                <a:latin typeface="-apple-system"/>
              </a:rPr>
              <a:t>Doraemon brings future copies of himself to help him with Nobita's homework</a:t>
            </a:r>
            <a:endParaRPr lang="en-VN"/>
          </a:p>
        </p:txBody>
      </p:sp>
      <p:pic>
        <p:nvPicPr>
          <p:cNvPr id="4100" name="Picture 4" descr="Contradictions &amp; Criticisms">
            <a:extLst>
              <a:ext uri="{FF2B5EF4-FFF2-40B4-BE49-F238E27FC236}">
                <a16:creationId xmlns:a16="http://schemas.microsoft.com/office/drawing/2014/main" id="{B9CE48C1-6F8A-5311-6586-5835679888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7582" y="843989"/>
            <a:ext cx="8823840" cy="496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4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p:txBody>
          <a:bodyPr/>
          <a:lstStyle/>
          <a:p>
            <a:r>
              <a:rPr lang="en-VN"/>
              <a:t>2. Applications</a:t>
            </a:r>
          </a:p>
        </p:txBody>
      </p:sp>
      <p:sp>
        <p:nvSpPr>
          <p:cNvPr id="4" name="TextBox 3">
            <a:extLst>
              <a:ext uri="{FF2B5EF4-FFF2-40B4-BE49-F238E27FC236}">
                <a16:creationId xmlns:a16="http://schemas.microsoft.com/office/drawing/2014/main" id="{E202D9C3-2F64-8CAC-099E-ECE09857079B}"/>
              </a:ext>
            </a:extLst>
          </p:cNvPr>
          <p:cNvSpPr txBox="1"/>
          <p:nvPr/>
        </p:nvSpPr>
        <p:spPr>
          <a:xfrm>
            <a:off x="7156710" y="4291865"/>
            <a:ext cx="1331591" cy="369332"/>
          </a:xfrm>
          <a:prstGeom prst="rect">
            <a:avLst/>
          </a:prstGeom>
          <a:noFill/>
        </p:spPr>
        <p:txBody>
          <a:bodyPr wrap="square" rtlCol="0">
            <a:spAutoFit/>
          </a:bodyPr>
          <a:lstStyle/>
          <a:p>
            <a:r>
              <a:rPr lang="en-VN"/>
              <a:t>Simulation</a:t>
            </a:r>
          </a:p>
        </p:txBody>
      </p:sp>
      <p:sp>
        <p:nvSpPr>
          <p:cNvPr id="6" name="TextBox 5">
            <a:extLst>
              <a:ext uri="{FF2B5EF4-FFF2-40B4-BE49-F238E27FC236}">
                <a16:creationId xmlns:a16="http://schemas.microsoft.com/office/drawing/2014/main" id="{E3912F0E-9B15-D28B-E701-E5E94906C52B}"/>
              </a:ext>
            </a:extLst>
          </p:cNvPr>
          <p:cNvSpPr txBox="1"/>
          <p:nvPr/>
        </p:nvSpPr>
        <p:spPr>
          <a:xfrm>
            <a:off x="2051665" y="4291865"/>
            <a:ext cx="1472892" cy="369332"/>
          </a:xfrm>
          <a:prstGeom prst="rect">
            <a:avLst/>
          </a:prstGeom>
          <a:noFill/>
        </p:spPr>
        <p:txBody>
          <a:bodyPr wrap="square" rtlCol="0">
            <a:spAutoFit/>
          </a:bodyPr>
          <a:lstStyle/>
          <a:p>
            <a:r>
              <a:rPr lang="en-VN"/>
              <a:t>Optimization</a:t>
            </a:r>
          </a:p>
        </p:txBody>
      </p:sp>
      <p:sp>
        <p:nvSpPr>
          <p:cNvPr id="8" name="TextBox 7">
            <a:extLst>
              <a:ext uri="{FF2B5EF4-FFF2-40B4-BE49-F238E27FC236}">
                <a16:creationId xmlns:a16="http://schemas.microsoft.com/office/drawing/2014/main" id="{BEBE2ABC-83C7-E594-01DF-D32F5D227365}"/>
              </a:ext>
            </a:extLst>
          </p:cNvPr>
          <p:cNvSpPr txBox="1"/>
          <p:nvPr/>
        </p:nvSpPr>
        <p:spPr>
          <a:xfrm>
            <a:off x="4080499" y="4287681"/>
            <a:ext cx="2692400" cy="369332"/>
          </a:xfrm>
          <a:prstGeom prst="rect">
            <a:avLst/>
          </a:prstGeom>
          <a:noFill/>
        </p:spPr>
        <p:txBody>
          <a:bodyPr wrap="square" rtlCol="0">
            <a:spAutoFit/>
          </a:bodyPr>
          <a:lstStyle/>
          <a:p>
            <a:r>
              <a:rPr lang="en-VN"/>
              <a:t>Quantum communication</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13</a:t>
            </a:fld>
            <a:endParaRPr lang="en-VN"/>
          </a:p>
        </p:txBody>
      </p:sp>
      <p:pic>
        <p:nvPicPr>
          <p:cNvPr id="1034" name="Picture 10" descr="3-qubit Ising model in PyTorch — PennyLane documentation">
            <a:extLst>
              <a:ext uri="{FF2B5EF4-FFF2-40B4-BE49-F238E27FC236}">
                <a16:creationId xmlns:a16="http://schemas.microsoft.com/office/drawing/2014/main" id="{46751C6A-1E53-ACAB-9826-D898E93ADB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89"/>
          <a:stretch/>
        </p:blipFill>
        <p:spPr bwMode="auto">
          <a:xfrm>
            <a:off x="6861814" y="2442700"/>
            <a:ext cx="1776030" cy="18580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aoa_operators">
            <a:extLst>
              <a:ext uri="{FF2B5EF4-FFF2-40B4-BE49-F238E27FC236}">
                <a16:creationId xmlns:a16="http://schemas.microsoft.com/office/drawing/2014/main" id="{A765151F-82B2-248C-8720-7576B73C0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767" y="2709359"/>
            <a:ext cx="1619865" cy="14392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3A273E9-3792-FDE7-EC75-47D14F08B3C5}"/>
              </a:ext>
            </a:extLst>
          </p:cNvPr>
          <p:cNvCxnSpPr/>
          <p:nvPr/>
        </p:nvCxnSpPr>
        <p:spPr>
          <a:xfrm>
            <a:off x="838200" y="4836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37EC469-B884-B28B-3DD4-496CCCD80863}"/>
              </a:ext>
            </a:extLst>
          </p:cNvPr>
          <p:cNvSpPr txBox="1"/>
          <p:nvPr/>
        </p:nvSpPr>
        <p:spPr>
          <a:xfrm>
            <a:off x="10614749" y="4952005"/>
            <a:ext cx="1200839" cy="523220"/>
          </a:xfrm>
          <a:prstGeom prst="rect">
            <a:avLst/>
          </a:prstGeom>
          <a:noFill/>
        </p:spPr>
        <p:txBody>
          <a:bodyPr wrap="square" rtlCol="0">
            <a:spAutoFit/>
          </a:bodyPr>
          <a:lstStyle/>
          <a:p>
            <a:r>
              <a:rPr lang="en-VN" sz="1400"/>
              <a:t>Long-term</a:t>
            </a:r>
          </a:p>
          <a:p>
            <a:r>
              <a:rPr lang="en-VN" sz="1400"/>
              <a:t>(Decades)</a:t>
            </a:r>
          </a:p>
        </p:txBody>
      </p:sp>
      <p:sp>
        <p:nvSpPr>
          <p:cNvPr id="13" name="TextBox 12">
            <a:extLst>
              <a:ext uri="{FF2B5EF4-FFF2-40B4-BE49-F238E27FC236}">
                <a16:creationId xmlns:a16="http://schemas.microsoft.com/office/drawing/2014/main" id="{8C791F83-6901-31B6-0A0B-8A29F65EC0FF}"/>
              </a:ext>
            </a:extLst>
          </p:cNvPr>
          <p:cNvSpPr txBox="1"/>
          <p:nvPr/>
        </p:nvSpPr>
        <p:spPr>
          <a:xfrm>
            <a:off x="838200" y="4952005"/>
            <a:ext cx="2247900" cy="523220"/>
          </a:xfrm>
          <a:prstGeom prst="rect">
            <a:avLst/>
          </a:prstGeom>
          <a:noFill/>
        </p:spPr>
        <p:txBody>
          <a:bodyPr wrap="square" rtlCol="0">
            <a:spAutoFit/>
          </a:bodyPr>
          <a:lstStyle/>
          <a:p>
            <a:r>
              <a:rPr lang="en-VN" sz="1400"/>
              <a:t>Short-term</a:t>
            </a:r>
          </a:p>
          <a:p>
            <a:r>
              <a:rPr lang="en-VN" sz="1400"/>
              <a:t>(Next few years or decade)</a:t>
            </a:r>
          </a:p>
        </p:txBody>
      </p:sp>
      <p:sp>
        <p:nvSpPr>
          <p:cNvPr id="15" name="TextBox 14">
            <a:extLst>
              <a:ext uri="{FF2B5EF4-FFF2-40B4-BE49-F238E27FC236}">
                <a16:creationId xmlns:a16="http://schemas.microsoft.com/office/drawing/2014/main" id="{5076AA17-0AF5-58DF-0D75-0F11F2B09008}"/>
              </a:ext>
            </a:extLst>
          </p:cNvPr>
          <p:cNvSpPr txBox="1"/>
          <p:nvPr/>
        </p:nvSpPr>
        <p:spPr>
          <a:xfrm>
            <a:off x="9491028" y="4291865"/>
            <a:ext cx="1331591" cy="369332"/>
          </a:xfrm>
          <a:prstGeom prst="rect">
            <a:avLst/>
          </a:prstGeom>
          <a:noFill/>
        </p:spPr>
        <p:txBody>
          <a:bodyPr wrap="square" rtlCol="0">
            <a:spAutoFit/>
          </a:bodyPr>
          <a:lstStyle/>
          <a:p>
            <a:r>
              <a:rPr lang="en-VN"/>
              <a:t>General AI</a:t>
            </a:r>
          </a:p>
        </p:txBody>
      </p:sp>
      <p:sp>
        <p:nvSpPr>
          <p:cNvPr id="16" name="Oval 15">
            <a:extLst>
              <a:ext uri="{FF2B5EF4-FFF2-40B4-BE49-F238E27FC236}">
                <a16:creationId xmlns:a16="http://schemas.microsoft.com/office/drawing/2014/main" id="{A15C1687-5F7C-EFF3-365B-97B18084B1BC}"/>
              </a:ext>
            </a:extLst>
          </p:cNvPr>
          <p:cNvSpPr/>
          <p:nvPr/>
        </p:nvSpPr>
        <p:spPr>
          <a:xfrm>
            <a:off x="10084162"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1040" name="Picture 16" descr="Brain Icon Vector Art, Icons, and Graphics for Free Download">
            <a:extLst>
              <a:ext uri="{FF2B5EF4-FFF2-40B4-BE49-F238E27FC236}">
                <a16:creationId xmlns:a16="http://schemas.microsoft.com/office/drawing/2014/main" id="{7EDD203B-E90B-6C0B-7558-177AB516C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616" y="2293720"/>
            <a:ext cx="1895908" cy="189590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0CE48D36-F49A-C984-A9DD-6730CE6B0268}"/>
              </a:ext>
            </a:extLst>
          </p:cNvPr>
          <p:cNvSpPr/>
          <p:nvPr/>
        </p:nvSpPr>
        <p:spPr>
          <a:xfrm>
            <a:off x="7677168" y="478062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3C3F1A84-8DD0-188C-A967-D677C82296D6}"/>
              </a:ext>
            </a:extLst>
          </p:cNvPr>
          <p:cNvSpPr txBox="1"/>
          <p:nvPr/>
        </p:nvSpPr>
        <p:spPr>
          <a:xfrm>
            <a:off x="7156710" y="5045381"/>
            <a:ext cx="1481134" cy="738664"/>
          </a:xfrm>
          <a:prstGeom prst="rect">
            <a:avLst/>
          </a:prstGeom>
          <a:noFill/>
        </p:spPr>
        <p:txBody>
          <a:bodyPr wrap="square" rtlCol="0">
            <a:spAutoFit/>
          </a:bodyPr>
          <a:lstStyle/>
          <a:p>
            <a:r>
              <a:rPr lang="en-US" sz="1400">
                <a:solidFill>
                  <a:srgbClr val="374151"/>
                </a:solidFill>
                <a:latin typeface="Söhne"/>
              </a:rPr>
              <a:t>Material science</a:t>
            </a:r>
          </a:p>
          <a:p>
            <a:r>
              <a:rPr lang="en-US" sz="1400">
                <a:solidFill>
                  <a:srgbClr val="374151"/>
                </a:solidFill>
                <a:latin typeface="Söhne"/>
              </a:rPr>
              <a:t>C</a:t>
            </a:r>
            <a:r>
              <a:rPr lang="en-US" sz="1400" b="0" i="0">
                <a:solidFill>
                  <a:srgbClr val="374151"/>
                </a:solidFill>
                <a:effectLst/>
                <a:latin typeface="Söhne"/>
              </a:rPr>
              <a:t>hemistry</a:t>
            </a:r>
          </a:p>
          <a:p>
            <a:r>
              <a:rPr lang="en-US" sz="1400">
                <a:solidFill>
                  <a:srgbClr val="374151"/>
                </a:solidFill>
                <a:latin typeface="Söhne"/>
              </a:rPr>
              <a:t>Drug discovery</a:t>
            </a:r>
          </a:p>
        </p:txBody>
      </p:sp>
      <p:sp>
        <p:nvSpPr>
          <p:cNvPr id="19" name="Oval 18">
            <a:extLst>
              <a:ext uri="{FF2B5EF4-FFF2-40B4-BE49-F238E27FC236}">
                <a16:creationId xmlns:a16="http://schemas.microsoft.com/office/drawing/2014/main" id="{7EEF9487-8786-BF93-8C54-5970EEBAD2DA}"/>
              </a:ext>
            </a:extLst>
          </p:cNvPr>
          <p:cNvSpPr/>
          <p:nvPr/>
        </p:nvSpPr>
        <p:spPr>
          <a:xfrm>
            <a:off x="5281377"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ADC5547-2ABB-58DD-6A32-C77EAAE98971}"/>
              </a:ext>
            </a:extLst>
          </p:cNvPr>
          <p:cNvSpPr/>
          <p:nvPr/>
        </p:nvSpPr>
        <p:spPr>
          <a:xfrm>
            <a:off x="2715450"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27C1B197-B5B5-387B-D942-B67245B925B8}"/>
              </a:ext>
            </a:extLst>
          </p:cNvPr>
          <p:cNvSpPr/>
          <p:nvPr/>
        </p:nvSpPr>
        <p:spPr>
          <a:xfrm>
            <a:off x="4191000" y="3869240"/>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8B05F7FB-9D58-90EC-034B-BA58321D0015}"/>
              </a:ext>
            </a:extLst>
          </p:cNvPr>
          <p:cNvSpPr/>
          <p:nvPr/>
        </p:nvSpPr>
        <p:spPr>
          <a:xfrm>
            <a:off x="6008630" y="2715531"/>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24" name="Straight Arrow Connector 23">
            <a:extLst>
              <a:ext uri="{FF2B5EF4-FFF2-40B4-BE49-F238E27FC236}">
                <a16:creationId xmlns:a16="http://schemas.microsoft.com/office/drawing/2014/main" id="{F8E59847-402C-8F8E-87BC-C13014C8119E}"/>
              </a:ext>
            </a:extLst>
          </p:cNvPr>
          <p:cNvCxnSpPr>
            <a:cxnSpLocks/>
            <a:stCxn id="21" idx="7"/>
            <a:endCxn id="22" idx="3"/>
          </p:cNvCxnSpPr>
          <p:nvPr/>
        </p:nvCxnSpPr>
        <p:spPr>
          <a:xfrm flipV="1">
            <a:off x="4429483" y="2954014"/>
            <a:ext cx="1620064" cy="95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97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p:txBody>
          <a:bodyPr/>
          <a:lstStyle/>
          <a:p>
            <a:r>
              <a:rPr lang="en-VN"/>
              <a:t>2. Applications: </a:t>
            </a:r>
            <a:r>
              <a:rPr lang="en-VN" sz="4400"/>
              <a:t>Quantum teleportation</a:t>
            </a:r>
            <a:endParaRPr lang="en-VN"/>
          </a:p>
        </p:txBody>
      </p:sp>
      <p:sp>
        <p:nvSpPr>
          <p:cNvPr id="8" name="TextBox 7">
            <a:extLst>
              <a:ext uri="{FF2B5EF4-FFF2-40B4-BE49-F238E27FC236}">
                <a16:creationId xmlns:a16="http://schemas.microsoft.com/office/drawing/2014/main" id="{BEBE2ABC-83C7-E594-01DF-D32F5D227365}"/>
              </a:ext>
            </a:extLst>
          </p:cNvPr>
          <p:cNvSpPr txBox="1"/>
          <p:nvPr/>
        </p:nvSpPr>
        <p:spPr>
          <a:xfrm>
            <a:off x="838200" y="4176017"/>
            <a:ext cx="3784600" cy="461665"/>
          </a:xfrm>
          <a:prstGeom prst="rect">
            <a:avLst/>
          </a:prstGeom>
          <a:noFill/>
        </p:spPr>
        <p:txBody>
          <a:bodyPr wrap="square" rtlCol="0">
            <a:spAutoFit/>
          </a:bodyPr>
          <a:lstStyle/>
          <a:p>
            <a:r>
              <a:rPr lang="en-VN" sz="2400"/>
              <a:t>Quantum communication</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14</a:t>
            </a:fld>
            <a:endParaRPr lang="en-VN"/>
          </a:p>
        </p:txBody>
      </p:sp>
      <p:sp>
        <p:nvSpPr>
          <p:cNvPr id="21" name="Oval 20">
            <a:extLst>
              <a:ext uri="{FF2B5EF4-FFF2-40B4-BE49-F238E27FC236}">
                <a16:creationId xmlns:a16="http://schemas.microsoft.com/office/drawing/2014/main" id="{27C1B197-B5B5-387B-D942-B67245B925B8}"/>
              </a:ext>
            </a:extLst>
          </p:cNvPr>
          <p:cNvSpPr/>
          <p:nvPr/>
        </p:nvSpPr>
        <p:spPr>
          <a:xfrm>
            <a:off x="948701" y="3462840"/>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8B05F7FB-9D58-90EC-034B-BA58321D0015}"/>
              </a:ext>
            </a:extLst>
          </p:cNvPr>
          <p:cNvSpPr/>
          <p:nvPr/>
        </p:nvSpPr>
        <p:spPr>
          <a:xfrm>
            <a:off x="2766331" y="2309131"/>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24" name="Straight Arrow Connector 23">
            <a:extLst>
              <a:ext uri="{FF2B5EF4-FFF2-40B4-BE49-F238E27FC236}">
                <a16:creationId xmlns:a16="http://schemas.microsoft.com/office/drawing/2014/main" id="{F8E59847-402C-8F8E-87BC-C13014C8119E}"/>
              </a:ext>
            </a:extLst>
          </p:cNvPr>
          <p:cNvCxnSpPr>
            <a:cxnSpLocks/>
            <a:stCxn id="21" idx="7"/>
            <a:endCxn id="22" idx="3"/>
          </p:cNvCxnSpPr>
          <p:nvPr/>
        </p:nvCxnSpPr>
        <p:spPr>
          <a:xfrm flipV="1">
            <a:off x="1187184" y="2547614"/>
            <a:ext cx="1620064" cy="95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C49B4B2-9763-95EF-D139-C6D1F80253F5}"/>
              </a:ext>
            </a:extLst>
          </p:cNvPr>
          <p:cNvSpPr txBox="1"/>
          <p:nvPr/>
        </p:nvSpPr>
        <p:spPr>
          <a:xfrm>
            <a:off x="4386395" y="1987166"/>
            <a:ext cx="7237035" cy="2308324"/>
          </a:xfrm>
          <a:prstGeom prst="rect">
            <a:avLst/>
          </a:prstGeom>
          <a:noFill/>
        </p:spPr>
        <p:txBody>
          <a:bodyPr wrap="square" rtlCol="0">
            <a:spAutoFit/>
          </a:bodyPr>
          <a:lstStyle/>
          <a:p>
            <a:r>
              <a:rPr lang="en-VN" sz="2400"/>
              <a:t>Quantum protocol (BB84 [7], BB92 [8], EPR [9], …)</a:t>
            </a:r>
          </a:p>
          <a:p>
            <a:endParaRPr lang="en-VN" sz="2400"/>
          </a:p>
          <a:p>
            <a:r>
              <a:rPr lang="en-VN" sz="2400"/>
              <a:t>Short reports:</a:t>
            </a:r>
          </a:p>
          <a:p>
            <a:r>
              <a:rPr lang="en-VN" sz="2400"/>
              <a:t>2017, teleport at distance 100 km with fidelity 80%.</a:t>
            </a:r>
          </a:p>
          <a:p>
            <a:r>
              <a:rPr lang="en-VN" sz="2400"/>
              <a:t>2019, teleport at distance 1200 km with fidelity 87%.</a:t>
            </a:r>
          </a:p>
          <a:p>
            <a:r>
              <a:rPr lang="en-VN" sz="2400"/>
              <a:t>2021, teleport at distance 44 km with fidelity 90%.</a:t>
            </a:r>
          </a:p>
        </p:txBody>
      </p:sp>
      <p:sp>
        <p:nvSpPr>
          <p:cNvPr id="5" name="TextBox 4">
            <a:extLst>
              <a:ext uri="{FF2B5EF4-FFF2-40B4-BE49-F238E27FC236}">
                <a16:creationId xmlns:a16="http://schemas.microsoft.com/office/drawing/2014/main" id="{4C40ACC1-78A7-666E-7B18-365580ACF94A}"/>
              </a:ext>
            </a:extLst>
          </p:cNvPr>
          <p:cNvSpPr txBox="1"/>
          <p:nvPr/>
        </p:nvSpPr>
        <p:spPr>
          <a:xfrm>
            <a:off x="838200" y="5890478"/>
            <a:ext cx="9536723" cy="830997"/>
          </a:xfrm>
          <a:prstGeom prst="rect">
            <a:avLst/>
          </a:prstGeom>
          <a:noFill/>
        </p:spPr>
        <p:txBody>
          <a:bodyPr wrap="square">
            <a:spAutoFit/>
          </a:bodyPr>
          <a:lstStyle/>
          <a:p>
            <a:r>
              <a:rPr lang="en-US" sz="1200" b="0" i="0">
                <a:solidFill>
                  <a:srgbClr val="222222"/>
                </a:solidFill>
                <a:effectLst/>
              </a:rPr>
              <a:t>[7] Bennett, C. H., &amp; Brassard, G. (2014). Quantum cryptography: Public key distribution and coin tossing. </a:t>
            </a:r>
            <a:r>
              <a:rPr lang="en-US" sz="1200" b="0" i="1">
                <a:solidFill>
                  <a:srgbClr val="222222"/>
                </a:solidFill>
                <a:effectLst/>
              </a:rPr>
              <a:t>Theoretical computer science</a:t>
            </a:r>
            <a:r>
              <a:rPr lang="en-US" sz="1200" b="0" i="0">
                <a:solidFill>
                  <a:srgbClr val="222222"/>
                </a:solidFill>
                <a:effectLst/>
              </a:rPr>
              <a:t>, </a:t>
            </a:r>
            <a:r>
              <a:rPr lang="en-US" sz="1200" b="0" i="1">
                <a:solidFill>
                  <a:srgbClr val="222222"/>
                </a:solidFill>
                <a:effectLst/>
              </a:rPr>
              <a:t>560</a:t>
            </a:r>
            <a:r>
              <a:rPr lang="en-US" sz="1200" b="0" i="0">
                <a:solidFill>
                  <a:srgbClr val="222222"/>
                </a:solidFill>
                <a:effectLst/>
              </a:rPr>
              <a:t>, 7-11.</a:t>
            </a:r>
          </a:p>
          <a:p>
            <a:r>
              <a:rPr lang="en-US" sz="1200" b="0" i="0">
                <a:solidFill>
                  <a:srgbClr val="222222"/>
                </a:solidFill>
                <a:effectLst/>
              </a:rPr>
              <a:t>[8] Bennett, C. H., Brassard, G., &amp; Mermin, N. D. (1992). Quantum cryptography without Bell’s theorem. </a:t>
            </a:r>
            <a:r>
              <a:rPr lang="en-US" sz="1200" b="0" i="1">
                <a:solidFill>
                  <a:srgbClr val="222222"/>
                </a:solidFill>
                <a:effectLst/>
              </a:rPr>
              <a:t>Physical review letters</a:t>
            </a:r>
            <a:r>
              <a:rPr lang="en-US" sz="1200" b="0" i="0">
                <a:solidFill>
                  <a:srgbClr val="222222"/>
                </a:solidFill>
                <a:effectLst/>
              </a:rPr>
              <a:t>, </a:t>
            </a:r>
            <a:r>
              <a:rPr lang="en-US" sz="1200" b="0" i="1">
                <a:solidFill>
                  <a:srgbClr val="222222"/>
                </a:solidFill>
                <a:effectLst/>
              </a:rPr>
              <a:t>68</a:t>
            </a:r>
            <a:r>
              <a:rPr lang="en-US" sz="1200" b="0" i="0">
                <a:solidFill>
                  <a:srgbClr val="222222"/>
                </a:solidFill>
                <a:effectLst/>
              </a:rPr>
              <a:t>(5), 557.</a:t>
            </a:r>
          </a:p>
          <a:p>
            <a:r>
              <a:rPr lang="en-US" sz="1200">
                <a:solidFill>
                  <a:srgbClr val="222222"/>
                </a:solidFill>
              </a:rPr>
              <a:t>[9] </a:t>
            </a:r>
            <a:r>
              <a:rPr lang="en-US" sz="1200" b="0" i="0">
                <a:solidFill>
                  <a:srgbClr val="222222"/>
                </a:solidFill>
                <a:effectLst/>
              </a:rPr>
              <a:t>Einstein, A., Podolsky, B., &amp; Rosen, N. (1935). Can quantum-mechanical description of physical reality be considered complete?. </a:t>
            </a:r>
            <a:r>
              <a:rPr lang="en-US" sz="1200" b="0" i="1">
                <a:solidFill>
                  <a:srgbClr val="222222"/>
                </a:solidFill>
                <a:effectLst/>
              </a:rPr>
              <a:t>Physical review</a:t>
            </a:r>
            <a:r>
              <a:rPr lang="en-US" sz="1200" b="0" i="0">
                <a:solidFill>
                  <a:srgbClr val="222222"/>
                </a:solidFill>
                <a:effectLst/>
              </a:rPr>
              <a:t>, </a:t>
            </a:r>
            <a:r>
              <a:rPr lang="en-US" sz="1200" b="0" i="1">
                <a:solidFill>
                  <a:srgbClr val="222222"/>
                </a:solidFill>
                <a:effectLst/>
              </a:rPr>
              <a:t>47</a:t>
            </a:r>
            <a:r>
              <a:rPr lang="en-US" sz="1200" b="0" i="0">
                <a:solidFill>
                  <a:srgbClr val="222222"/>
                </a:solidFill>
                <a:effectLst/>
              </a:rPr>
              <a:t>(10), 777.</a:t>
            </a:r>
          </a:p>
        </p:txBody>
      </p:sp>
    </p:spTree>
    <p:extLst>
      <p:ext uri="{BB962C8B-B14F-4D97-AF65-F5344CB8AC3E}">
        <p14:creationId xmlns:p14="http://schemas.microsoft.com/office/powerpoint/2010/main" val="411100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E91F46-487E-B1BE-F1A8-1D24F7E5F703}"/>
              </a:ext>
            </a:extLst>
          </p:cNvPr>
          <p:cNvSpPr>
            <a:spLocks noGrp="1"/>
          </p:cNvSpPr>
          <p:nvPr>
            <p:ph type="sldNum" sz="quarter" idx="12"/>
          </p:nvPr>
        </p:nvSpPr>
        <p:spPr/>
        <p:txBody>
          <a:bodyPr/>
          <a:lstStyle/>
          <a:p>
            <a:fld id="{4E9BB9E5-D81C-FE46-A488-49ADE3951462}" type="slidenum">
              <a:t>15</a:t>
            </a:fld>
            <a:endParaRPr lang="en-VN"/>
          </a:p>
        </p:txBody>
      </p:sp>
      <p:pic>
        <p:nvPicPr>
          <p:cNvPr id="29698" name="Picture 2" descr="Star Trek's Transporter Technology, Explained">
            <a:extLst>
              <a:ext uri="{FF2B5EF4-FFF2-40B4-BE49-F238E27FC236}">
                <a16:creationId xmlns:a16="http://schemas.microsoft.com/office/drawing/2014/main" id="{08500765-3C16-9915-1AD0-07192BC5F4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3355" y="537308"/>
            <a:ext cx="10681432" cy="5340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C635AA-2BAF-3BC9-BAA3-2B2826D835BB}"/>
              </a:ext>
            </a:extLst>
          </p:cNvPr>
          <p:cNvSpPr txBox="1"/>
          <p:nvPr/>
        </p:nvSpPr>
        <p:spPr>
          <a:xfrm>
            <a:off x="953355" y="5951360"/>
            <a:ext cx="4858360" cy="369332"/>
          </a:xfrm>
          <a:prstGeom prst="rect">
            <a:avLst/>
          </a:prstGeom>
          <a:noFill/>
        </p:spPr>
        <p:txBody>
          <a:bodyPr wrap="square">
            <a:spAutoFit/>
          </a:bodyPr>
          <a:lstStyle/>
          <a:p>
            <a:r>
              <a:rPr lang="en-VN"/>
              <a:t>Source: Stat Trek, teleportation technology</a:t>
            </a:r>
          </a:p>
        </p:txBody>
      </p:sp>
    </p:spTree>
    <p:extLst>
      <p:ext uri="{BB962C8B-B14F-4D97-AF65-F5344CB8AC3E}">
        <p14:creationId xmlns:p14="http://schemas.microsoft.com/office/powerpoint/2010/main" val="3676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p:txBody>
          <a:bodyPr/>
          <a:lstStyle/>
          <a:p>
            <a:r>
              <a:rPr lang="en-VN"/>
              <a:t>2. Applications</a:t>
            </a:r>
          </a:p>
        </p:txBody>
      </p:sp>
      <p:sp>
        <p:nvSpPr>
          <p:cNvPr id="4" name="TextBox 3">
            <a:extLst>
              <a:ext uri="{FF2B5EF4-FFF2-40B4-BE49-F238E27FC236}">
                <a16:creationId xmlns:a16="http://schemas.microsoft.com/office/drawing/2014/main" id="{E202D9C3-2F64-8CAC-099E-ECE09857079B}"/>
              </a:ext>
            </a:extLst>
          </p:cNvPr>
          <p:cNvSpPr txBox="1"/>
          <p:nvPr/>
        </p:nvSpPr>
        <p:spPr>
          <a:xfrm>
            <a:off x="7156710" y="4291865"/>
            <a:ext cx="1331591" cy="369332"/>
          </a:xfrm>
          <a:prstGeom prst="rect">
            <a:avLst/>
          </a:prstGeom>
          <a:noFill/>
        </p:spPr>
        <p:txBody>
          <a:bodyPr wrap="square" rtlCol="0">
            <a:spAutoFit/>
          </a:bodyPr>
          <a:lstStyle/>
          <a:p>
            <a:r>
              <a:rPr lang="en-VN"/>
              <a:t>Simulation</a:t>
            </a:r>
          </a:p>
        </p:txBody>
      </p:sp>
      <p:sp>
        <p:nvSpPr>
          <p:cNvPr id="6" name="TextBox 5">
            <a:extLst>
              <a:ext uri="{FF2B5EF4-FFF2-40B4-BE49-F238E27FC236}">
                <a16:creationId xmlns:a16="http://schemas.microsoft.com/office/drawing/2014/main" id="{E3912F0E-9B15-D28B-E701-E5E94906C52B}"/>
              </a:ext>
            </a:extLst>
          </p:cNvPr>
          <p:cNvSpPr txBox="1"/>
          <p:nvPr/>
        </p:nvSpPr>
        <p:spPr>
          <a:xfrm>
            <a:off x="2051665" y="4291865"/>
            <a:ext cx="1472892" cy="369332"/>
          </a:xfrm>
          <a:prstGeom prst="rect">
            <a:avLst/>
          </a:prstGeom>
          <a:noFill/>
        </p:spPr>
        <p:txBody>
          <a:bodyPr wrap="square" rtlCol="0">
            <a:spAutoFit/>
          </a:bodyPr>
          <a:lstStyle/>
          <a:p>
            <a:r>
              <a:rPr lang="en-VN"/>
              <a:t>Optimization</a:t>
            </a:r>
          </a:p>
        </p:txBody>
      </p:sp>
      <p:sp>
        <p:nvSpPr>
          <p:cNvPr id="8" name="TextBox 7">
            <a:extLst>
              <a:ext uri="{FF2B5EF4-FFF2-40B4-BE49-F238E27FC236}">
                <a16:creationId xmlns:a16="http://schemas.microsoft.com/office/drawing/2014/main" id="{BEBE2ABC-83C7-E594-01DF-D32F5D227365}"/>
              </a:ext>
            </a:extLst>
          </p:cNvPr>
          <p:cNvSpPr txBox="1"/>
          <p:nvPr/>
        </p:nvSpPr>
        <p:spPr>
          <a:xfrm>
            <a:off x="4080499" y="4287681"/>
            <a:ext cx="2692400" cy="369332"/>
          </a:xfrm>
          <a:prstGeom prst="rect">
            <a:avLst/>
          </a:prstGeom>
          <a:noFill/>
        </p:spPr>
        <p:txBody>
          <a:bodyPr wrap="square" rtlCol="0">
            <a:spAutoFit/>
          </a:bodyPr>
          <a:lstStyle/>
          <a:p>
            <a:r>
              <a:rPr lang="en-VN"/>
              <a:t>Quantum communication</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16</a:t>
            </a:fld>
            <a:endParaRPr lang="en-VN"/>
          </a:p>
        </p:txBody>
      </p:sp>
      <p:pic>
        <p:nvPicPr>
          <p:cNvPr id="1034" name="Picture 10" descr="3-qubit Ising model in PyTorch — PennyLane documentation">
            <a:extLst>
              <a:ext uri="{FF2B5EF4-FFF2-40B4-BE49-F238E27FC236}">
                <a16:creationId xmlns:a16="http://schemas.microsoft.com/office/drawing/2014/main" id="{46751C6A-1E53-ACAB-9826-D898E93AD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089"/>
          <a:stretch/>
        </p:blipFill>
        <p:spPr bwMode="auto">
          <a:xfrm>
            <a:off x="6861814" y="2442700"/>
            <a:ext cx="1776030" cy="18580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aoa_operators">
            <a:extLst>
              <a:ext uri="{FF2B5EF4-FFF2-40B4-BE49-F238E27FC236}">
                <a16:creationId xmlns:a16="http://schemas.microsoft.com/office/drawing/2014/main" id="{A765151F-82B2-248C-8720-7576B73C0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767" y="2709359"/>
            <a:ext cx="1619865" cy="14392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3A273E9-3792-FDE7-EC75-47D14F08B3C5}"/>
              </a:ext>
            </a:extLst>
          </p:cNvPr>
          <p:cNvCxnSpPr>
            <a:cxnSpLocks/>
          </p:cNvCxnSpPr>
          <p:nvPr/>
        </p:nvCxnSpPr>
        <p:spPr>
          <a:xfrm>
            <a:off x="1869767" y="4836095"/>
            <a:ext cx="91370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37EC469-B884-B28B-3DD4-496CCCD80863}"/>
              </a:ext>
            </a:extLst>
          </p:cNvPr>
          <p:cNvSpPr txBox="1"/>
          <p:nvPr/>
        </p:nvSpPr>
        <p:spPr>
          <a:xfrm>
            <a:off x="9906001" y="4952005"/>
            <a:ext cx="1269999" cy="707886"/>
          </a:xfrm>
          <a:prstGeom prst="rect">
            <a:avLst/>
          </a:prstGeom>
          <a:noFill/>
        </p:spPr>
        <p:txBody>
          <a:bodyPr wrap="square" rtlCol="0">
            <a:spAutoFit/>
          </a:bodyPr>
          <a:lstStyle/>
          <a:p>
            <a:r>
              <a:rPr lang="en-VN" sz="2000"/>
              <a:t>Long-term</a:t>
            </a:r>
          </a:p>
          <a:p>
            <a:r>
              <a:rPr lang="en-VN" sz="2000"/>
              <a:t>(Decades)</a:t>
            </a:r>
          </a:p>
        </p:txBody>
      </p:sp>
      <p:sp>
        <p:nvSpPr>
          <p:cNvPr id="13" name="TextBox 12">
            <a:extLst>
              <a:ext uri="{FF2B5EF4-FFF2-40B4-BE49-F238E27FC236}">
                <a16:creationId xmlns:a16="http://schemas.microsoft.com/office/drawing/2014/main" id="{8C791F83-6901-31B6-0A0B-8A29F65EC0FF}"/>
              </a:ext>
            </a:extLst>
          </p:cNvPr>
          <p:cNvSpPr txBox="1"/>
          <p:nvPr/>
        </p:nvSpPr>
        <p:spPr>
          <a:xfrm>
            <a:off x="1869767" y="4952005"/>
            <a:ext cx="1965633" cy="1015663"/>
          </a:xfrm>
          <a:prstGeom prst="rect">
            <a:avLst/>
          </a:prstGeom>
          <a:noFill/>
        </p:spPr>
        <p:txBody>
          <a:bodyPr wrap="square" rtlCol="0">
            <a:spAutoFit/>
          </a:bodyPr>
          <a:lstStyle/>
          <a:p>
            <a:r>
              <a:rPr lang="en-VN" sz="2000"/>
              <a:t>Short-term</a:t>
            </a:r>
          </a:p>
          <a:p>
            <a:r>
              <a:rPr lang="en-VN" sz="2000"/>
              <a:t>(Next few years or decade)</a:t>
            </a:r>
          </a:p>
        </p:txBody>
      </p:sp>
      <p:sp>
        <p:nvSpPr>
          <p:cNvPr id="15" name="TextBox 14">
            <a:extLst>
              <a:ext uri="{FF2B5EF4-FFF2-40B4-BE49-F238E27FC236}">
                <a16:creationId xmlns:a16="http://schemas.microsoft.com/office/drawing/2014/main" id="{5076AA17-0AF5-58DF-0D75-0F11F2B09008}"/>
              </a:ext>
            </a:extLst>
          </p:cNvPr>
          <p:cNvSpPr txBox="1"/>
          <p:nvPr/>
        </p:nvSpPr>
        <p:spPr>
          <a:xfrm>
            <a:off x="9491028" y="4291865"/>
            <a:ext cx="1331591" cy="369332"/>
          </a:xfrm>
          <a:prstGeom prst="rect">
            <a:avLst/>
          </a:prstGeom>
          <a:noFill/>
        </p:spPr>
        <p:txBody>
          <a:bodyPr wrap="square" rtlCol="0">
            <a:spAutoFit/>
          </a:bodyPr>
          <a:lstStyle/>
          <a:p>
            <a:r>
              <a:rPr lang="en-VN"/>
              <a:t>General AI</a:t>
            </a:r>
          </a:p>
        </p:txBody>
      </p:sp>
      <p:sp>
        <p:nvSpPr>
          <p:cNvPr id="16" name="Oval 15">
            <a:extLst>
              <a:ext uri="{FF2B5EF4-FFF2-40B4-BE49-F238E27FC236}">
                <a16:creationId xmlns:a16="http://schemas.microsoft.com/office/drawing/2014/main" id="{A15C1687-5F7C-EFF3-365B-97B18084B1BC}"/>
              </a:ext>
            </a:extLst>
          </p:cNvPr>
          <p:cNvSpPr/>
          <p:nvPr/>
        </p:nvSpPr>
        <p:spPr>
          <a:xfrm>
            <a:off x="10084162"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1040" name="Picture 16" descr="Brain Icon Vector Art, Icons, and Graphics for Free Download">
            <a:extLst>
              <a:ext uri="{FF2B5EF4-FFF2-40B4-BE49-F238E27FC236}">
                <a16:creationId xmlns:a16="http://schemas.microsoft.com/office/drawing/2014/main" id="{7EDD203B-E90B-6C0B-7558-177AB516C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4616" y="2293720"/>
            <a:ext cx="1895908" cy="189590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0CE48D36-F49A-C984-A9DD-6730CE6B0268}"/>
              </a:ext>
            </a:extLst>
          </p:cNvPr>
          <p:cNvSpPr/>
          <p:nvPr/>
        </p:nvSpPr>
        <p:spPr>
          <a:xfrm>
            <a:off x="7677168" y="478062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3C3F1A84-8DD0-188C-A967-D677C82296D6}"/>
              </a:ext>
            </a:extLst>
          </p:cNvPr>
          <p:cNvSpPr txBox="1"/>
          <p:nvPr/>
        </p:nvSpPr>
        <p:spPr>
          <a:xfrm>
            <a:off x="7156710" y="5045381"/>
            <a:ext cx="2165090" cy="1015663"/>
          </a:xfrm>
          <a:prstGeom prst="rect">
            <a:avLst/>
          </a:prstGeom>
          <a:noFill/>
        </p:spPr>
        <p:txBody>
          <a:bodyPr wrap="square" rtlCol="0">
            <a:spAutoFit/>
          </a:bodyPr>
          <a:lstStyle/>
          <a:p>
            <a:r>
              <a:rPr lang="en-US" sz="2000">
                <a:solidFill>
                  <a:srgbClr val="374151"/>
                </a:solidFill>
                <a:latin typeface="Söhne"/>
              </a:rPr>
              <a:t>Material science</a:t>
            </a:r>
          </a:p>
          <a:p>
            <a:r>
              <a:rPr lang="en-US" sz="2000">
                <a:solidFill>
                  <a:srgbClr val="374151"/>
                </a:solidFill>
                <a:latin typeface="Söhne"/>
              </a:rPr>
              <a:t>C</a:t>
            </a:r>
            <a:r>
              <a:rPr lang="en-US" sz="2000" b="0" i="0">
                <a:solidFill>
                  <a:srgbClr val="374151"/>
                </a:solidFill>
                <a:effectLst/>
                <a:latin typeface="Söhne"/>
              </a:rPr>
              <a:t>hemistry</a:t>
            </a:r>
          </a:p>
          <a:p>
            <a:r>
              <a:rPr lang="en-US" sz="2000">
                <a:solidFill>
                  <a:srgbClr val="374151"/>
                </a:solidFill>
                <a:latin typeface="Söhne"/>
              </a:rPr>
              <a:t>Drug discovery</a:t>
            </a:r>
          </a:p>
        </p:txBody>
      </p:sp>
      <p:sp>
        <p:nvSpPr>
          <p:cNvPr id="19" name="Oval 18">
            <a:extLst>
              <a:ext uri="{FF2B5EF4-FFF2-40B4-BE49-F238E27FC236}">
                <a16:creationId xmlns:a16="http://schemas.microsoft.com/office/drawing/2014/main" id="{7EEF9487-8786-BF93-8C54-5970EEBAD2DA}"/>
              </a:ext>
            </a:extLst>
          </p:cNvPr>
          <p:cNvSpPr/>
          <p:nvPr/>
        </p:nvSpPr>
        <p:spPr>
          <a:xfrm>
            <a:off x="5281377"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ADC5547-2ABB-58DD-6A32-C77EAAE98971}"/>
              </a:ext>
            </a:extLst>
          </p:cNvPr>
          <p:cNvSpPr/>
          <p:nvPr/>
        </p:nvSpPr>
        <p:spPr>
          <a:xfrm>
            <a:off x="2715450" y="4763434"/>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27C1B197-B5B5-387B-D942-B67245B925B8}"/>
              </a:ext>
            </a:extLst>
          </p:cNvPr>
          <p:cNvSpPr/>
          <p:nvPr/>
        </p:nvSpPr>
        <p:spPr>
          <a:xfrm>
            <a:off x="4191000" y="3869240"/>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8B05F7FB-9D58-90EC-034B-BA58321D0015}"/>
              </a:ext>
            </a:extLst>
          </p:cNvPr>
          <p:cNvSpPr/>
          <p:nvPr/>
        </p:nvSpPr>
        <p:spPr>
          <a:xfrm>
            <a:off x="6008630" y="2715531"/>
            <a:ext cx="279400" cy="279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24" name="Straight Arrow Connector 23">
            <a:extLst>
              <a:ext uri="{FF2B5EF4-FFF2-40B4-BE49-F238E27FC236}">
                <a16:creationId xmlns:a16="http://schemas.microsoft.com/office/drawing/2014/main" id="{F8E59847-402C-8F8E-87BC-C13014C8119E}"/>
              </a:ext>
            </a:extLst>
          </p:cNvPr>
          <p:cNvCxnSpPr>
            <a:cxnSpLocks/>
            <a:stCxn id="21" idx="7"/>
            <a:endCxn id="22" idx="3"/>
          </p:cNvCxnSpPr>
          <p:nvPr/>
        </p:nvCxnSpPr>
        <p:spPr>
          <a:xfrm flipV="1">
            <a:off x="4429483" y="2954014"/>
            <a:ext cx="1620064" cy="95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46942D-2684-3DF1-1757-75692C449FAB}"/>
              </a:ext>
            </a:extLst>
          </p:cNvPr>
          <p:cNvSpPr txBox="1"/>
          <p:nvPr/>
        </p:nvSpPr>
        <p:spPr>
          <a:xfrm>
            <a:off x="4191001" y="5045381"/>
            <a:ext cx="2345266" cy="400110"/>
          </a:xfrm>
          <a:prstGeom prst="rect">
            <a:avLst/>
          </a:prstGeom>
          <a:noFill/>
        </p:spPr>
        <p:txBody>
          <a:bodyPr wrap="square" rtlCol="0">
            <a:spAutoFit/>
          </a:bodyPr>
          <a:lstStyle/>
          <a:p>
            <a:r>
              <a:rPr lang="en-US" sz="2000">
                <a:solidFill>
                  <a:srgbClr val="374151"/>
                </a:solidFill>
                <a:latin typeface="Söhne"/>
              </a:rPr>
              <a:t>Quantum internet</a:t>
            </a:r>
          </a:p>
        </p:txBody>
      </p:sp>
    </p:spTree>
    <p:extLst>
      <p:ext uri="{BB962C8B-B14F-4D97-AF65-F5344CB8AC3E}">
        <p14:creationId xmlns:p14="http://schemas.microsoft.com/office/powerpoint/2010/main" val="360427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635-062C-363B-785C-E7942453D6A6}"/>
              </a:ext>
            </a:extLst>
          </p:cNvPr>
          <p:cNvSpPr>
            <a:spLocks noGrp="1"/>
          </p:cNvSpPr>
          <p:nvPr>
            <p:ph type="title"/>
          </p:nvPr>
        </p:nvSpPr>
        <p:spPr/>
        <p:txBody>
          <a:bodyPr/>
          <a:lstStyle/>
          <a:p>
            <a:r>
              <a:rPr lang="en-VN"/>
              <a:t>2. Applications</a:t>
            </a:r>
          </a:p>
        </p:txBody>
      </p:sp>
      <p:sp>
        <p:nvSpPr>
          <p:cNvPr id="4" name="TextBox 3">
            <a:extLst>
              <a:ext uri="{FF2B5EF4-FFF2-40B4-BE49-F238E27FC236}">
                <a16:creationId xmlns:a16="http://schemas.microsoft.com/office/drawing/2014/main" id="{E202D9C3-2F64-8CAC-099E-ECE09857079B}"/>
              </a:ext>
            </a:extLst>
          </p:cNvPr>
          <p:cNvSpPr txBox="1"/>
          <p:nvPr/>
        </p:nvSpPr>
        <p:spPr>
          <a:xfrm>
            <a:off x="838200" y="4888548"/>
            <a:ext cx="1960153" cy="461665"/>
          </a:xfrm>
          <a:prstGeom prst="rect">
            <a:avLst/>
          </a:prstGeom>
          <a:noFill/>
        </p:spPr>
        <p:txBody>
          <a:bodyPr wrap="square" rtlCol="0">
            <a:spAutoFit/>
          </a:bodyPr>
          <a:lstStyle/>
          <a:p>
            <a:r>
              <a:rPr lang="en-VN" sz="2400"/>
              <a:t>Simulation =&gt;</a:t>
            </a:r>
          </a:p>
        </p:txBody>
      </p:sp>
      <p:sp>
        <p:nvSpPr>
          <p:cNvPr id="9" name="Slide Number Placeholder 8">
            <a:extLst>
              <a:ext uri="{FF2B5EF4-FFF2-40B4-BE49-F238E27FC236}">
                <a16:creationId xmlns:a16="http://schemas.microsoft.com/office/drawing/2014/main" id="{8781A754-3CF3-3A64-F0A4-243C779C9B61}"/>
              </a:ext>
            </a:extLst>
          </p:cNvPr>
          <p:cNvSpPr>
            <a:spLocks noGrp="1"/>
          </p:cNvSpPr>
          <p:nvPr>
            <p:ph type="sldNum" sz="quarter" idx="12"/>
          </p:nvPr>
        </p:nvSpPr>
        <p:spPr/>
        <p:txBody>
          <a:bodyPr/>
          <a:lstStyle/>
          <a:p>
            <a:fld id="{4E9BB9E5-D81C-FE46-A488-49ADE3951462}" type="slidenum">
              <a:t>17</a:t>
            </a:fld>
            <a:endParaRPr lang="en-VN"/>
          </a:p>
        </p:txBody>
      </p:sp>
      <p:pic>
        <p:nvPicPr>
          <p:cNvPr id="1034" name="Picture 10" descr="3-qubit Ising model in PyTorch — PennyLane documentation">
            <a:extLst>
              <a:ext uri="{FF2B5EF4-FFF2-40B4-BE49-F238E27FC236}">
                <a16:creationId xmlns:a16="http://schemas.microsoft.com/office/drawing/2014/main" id="{46751C6A-1E53-ACAB-9826-D898E93AD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1" r="33089" b="18231"/>
          <a:stretch/>
        </p:blipFill>
        <p:spPr bwMode="auto">
          <a:xfrm>
            <a:off x="838200" y="1969451"/>
            <a:ext cx="2468963" cy="16705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C3F1A84-8DD0-188C-A967-D677C82296D6}"/>
              </a:ext>
            </a:extLst>
          </p:cNvPr>
          <p:cNvSpPr txBox="1"/>
          <p:nvPr/>
        </p:nvSpPr>
        <p:spPr>
          <a:xfrm>
            <a:off x="2798353" y="4519215"/>
            <a:ext cx="2800090" cy="1200329"/>
          </a:xfrm>
          <a:prstGeom prst="rect">
            <a:avLst/>
          </a:prstGeom>
          <a:noFill/>
        </p:spPr>
        <p:txBody>
          <a:bodyPr wrap="square" rtlCol="0">
            <a:spAutoFit/>
          </a:bodyPr>
          <a:lstStyle/>
          <a:p>
            <a:r>
              <a:rPr lang="en-US" sz="2400">
                <a:solidFill>
                  <a:srgbClr val="374151"/>
                </a:solidFill>
                <a:latin typeface="Söhne"/>
              </a:rPr>
              <a:t>Material science</a:t>
            </a:r>
          </a:p>
          <a:p>
            <a:r>
              <a:rPr lang="en-US" sz="2400">
                <a:solidFill>
                  <a:srgbClr val="374151"/>
                </a:solidFill>
                <a:latin typeface="Söhne"/>
              </a:rPr>
              <a:t>C</a:t>
            </a:r>
            <a:r>
              <a:rPr lang="en-US" sz="2400" b="0" i="0">
                <a:solidFill>
                  <a:srgbClr val="374151"/>
                </a:solidFill>
                <a:effectLst/>
                <a:latin typeface="Söhne"/>
              </a:rPr>
              <a:t>hemistry</a:t>
            </a:r>
          </a:p>
          <a:p>
            <a:r>
              <a:rPr lang="en-US" sz="2400">
                <a:solidFill>
                  <a:srgbClr val="374151"/>
                </a:solidFill>
                <a:latin typeface="Söhne"/>
              </a:rPr>
              <a:t>Drug discovery</a:t>
            </a:r>
          </a:p>
        </p:txBody>
      </p:sp>
      <p:pic>
        <p:nvPicPr>
          <p:cNvPr id="25602" name="Picture 2" descr="Solid state: molecules: animated gif | Teaching chemistry, Element  chemistry, Tracing worksheets free">
            <a:extLst>
              <a:ext uri="{FF2B5EF4-FFF2-40B4-BE49-F238E27FC236}">
                <a16:creationId xmlns:a16="http://schemas.microsoft.com/office/drawing/2014/main" id="{BA35E948-4774-642E-298B-B447978B06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198"/>
          <a:stretch/>
        </p:blipFill>
        <p:spPr bwMode="auto">
          <a:xfrm>
            <a:off x="3307163" y="1848575"/>
            <a:ext cx="2679931" cy="209038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re we all living in the Matrix? Behind a documentary on simulation theory  | Documentary films | The Guardian">
            <a:extLst>
              <a:ext uri="{FF2B5EF4-FFF2-40B4-BE49-F238E27FC236}">
                <a16:creationId xmlns:a16="http://schemas.microsoft.com/office/drawing/2014/main" id="{97AEB59A-FF2F-5DBD-06DE-B699D039C7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3203" y="1100979"/>
            <a:ext cx="4428565" cy="33214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7EB4D64-47F7-A0F2-2997-BF0DE0E3B71B}"/>
              </a:ext>
            </a:extLst>
          </p:cNvPr>
          <p:cNvCxnSpPr>
            <a:cxnSpLocks/>
          </p:cNvCxnSpPr>
          <p:nvPr/>
        </p:nvCxnSpPr>
        <p:spPr>
          <a:xfrm>
            <a:off x="6689297" y="1100979"/>
            <a:ext cx="0" cy="5078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D7A9AB-E4E1-6A66-B95F-EC05FFFEEF78}"/>
              </a:ext>
            </a:extLst>
          </p:cNvPr>
          <p:cNvSpPr txBox="1"/>
          <p:nvPr/>
        </p:nvSpPr>
        <p:spPr>
          <a:xfrm>
            <a:off x="7043202" y="4558092"/>
            <a:ext cx="3822007" cy="1200329"/>
          </a:xfrm>
          <a:prstGeom prst="rect">
            <a:avLst/>
          </a:prstGeom>
          <a:noFill/>
        </p:spPr>
        <p:txBody>
          <a:bodyPr wrap="square" rtlCol="0">
            <a:spAutoFit/>
          </a:bodyPr>
          <a:lstStyle/>
          <a:p>
            <a:r>
              <a:rPr lang="en-US" sz="2400">
                <a:solidFill>
                  <a:srgbClr val="374151"/>
                </a:solidFill>
                <a:latin typeface="Söhne"/>
              </a:rPr>
              <a:t>Game simulation</a:t>
            </a:r>
          </a:p>
          <a:p>
            <a:r>
              <a:rPr lang="en-US" sz="2400">
                <a:solidFill>
                  <a:srgbClr val="374151"/>
                </a:solidFill>
                <a:latin typeface="Söhne"/>
              </a:rPr>
              <a:t>Environment simulation</a:t>
            </a:r>
          </a:p>
          <a:p>
            <a:r>
              <a:rPr lang="en-US" sz="2400">
                <a:solidFill>
                  <a:srgbClr val="374151"/>
                </a:solidFill>
                <a:latin typeface="Söhne"/>
              </a:rPr>
              <a:t>…</a:t>
            </a:r>
          </a:p>
        </p:txBody>
      </p:sp>
    </p:spTree>
    <p:extLst>
      <p:ext uri="{BB962C8B-B14F-4D97-AF65-F5344CB8AC3E}">
        <p14:creationId xmlns:p14="http://schemas.microsoft.com/office/powerpoint/2010/main" val="2144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18</a:t>
            </a:fld>
            <a:endParaRPr lang="en-VN"/>
          </a:p>
        </p:txBody>
      </p:sp>
      <p:sp>
        <p:nvSpPr>
          <p:cNvPr id="9" name="TextBox 8">
            <a:extLst>
              <a:ext uri="{FF2B5EF4-FFF2-40B4-BE49-F238E27FC236}">
                <a16:creationId xmlns:a16="http://schemas.microsoft.com/office/drawing/2014/main" id="{472EEAE4-57D5-37FE-8473-74978A9EF722}"/>
              </a:ext>
            </a:extLst>
          </p:cNvPr>
          <p:cNvSpPr txBox="1"/>
          <p:nvPr/>
        </p:nvSpPr>
        <p:spPr>
          <a:xfrm>
            <a:off x="1684854" y="4482407"/>
            <a:ext cx="2511845" cy="369332"/>
          </a:xfrm>
          <a:prstGeom prst="rect">
            <a:avLst/>
          </a:prstGeom>
          <a:noFill/>
        </p:spPr>
        <p:txBody>
          <a:bodyPr wrap="square" rtlCol="0">
            <a:spAutoFit/>
          </a:bodyPr>
          <a:lstStyle/>
          <a:p>
            <a:r>
              <a:rPr lang="en-VN"/>
              <a:t>Theory</a:t>
            </a:r>
          </a:p>
        </p:txBody>
      </p:sp>
      <p:pic>
        <p:nvPicPr>
          <p:cNvPr id="3074" name="Picture 2" descr="Bloch sphere - Wikipedia">
            <a:extLst>
              <a:ext uri="{FF2B5EF4-FFF2-40B4-BE49-F238E27FC236}">
                <a16:creationId xmlns:a16="http://schemas.microsoft.com/office/drawing/2014/main" id="{0793DF02-A56E-EA8B-C5B7-7C59F79B2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52" y="3026209"/>
            <a:ext cx="1010521" cy="107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2836E192-8024-A778-EB52-D4C3FE0FA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0" t="23613" r="19746" b="25783"/>
          <a:stretch/>
        </p:blipFill>
        <p:spPr bwMode="auto">
          <a:xfrm>
            <a:off x="3218799" y="3026211"/>
            <a:ext cx="1814609" cy="1074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1DDEA-EC78-E344-A92A-E939296D5D2B}"/>
              </a:ext>
            </a:extLst>
          </p:cNvPr>
          <p:cNvSpPr txBox="1"/>
          <p:nvPr/>
        </p:nvSpPr>
        <p:spPr>
          <a:xfrm>
            <a:off x="3220368" y="4504502"/>
            <a:ext cx="3246836" cy="369332"/>
          </a:xfrm>
          <a:prstGeom prst="rect">
            <a:avLst/>
          </a:prstGeom>
          <a:noFill/>
        </p:spPr>
        <p:txBody>
          <a:bodyPr wrap="square" rtlCol="0">
            <a:spAutoFit/>
          </a:bodyPr>
          <a:lstStyle/>
          <a:p>
            <a:r>
              <a:rPr lang="en-VN"/>
              <a:t>Quantum hardware</a:t>
            </a:r>
          </a:p>
        </p:txBody>
      </p:sp>
      <p:cxnSp>
        <p:nvCxnSpPr>
          <p:cNvPr id="14" name="Straight Arrow Connector 13">
            <a:extLst>
              <a:ext uri="{FF2B5EF4-FFF2-40B4-BE49-F238E27FC236}">
                <a16:creationId xmlns:a16="http://schemas.microsoft.com/office/drawing/2014/main" id="{E6B9E3ED-0979-88C1-A291-74A72684276D}"/>
              </a:ext>
            </a:extLst>
          </p:cNvPr>
          <p:cNvCxnSpPr/>
          <p:nvPr/>
        </p:nvCxnSpPr>
        <p:spPr>
          <a:xfrm>
            <a:off x="1185232" y="4328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F0416C0-5E5B-090A-BF43-DABA79579FC2}"/>
              </a:ext>
            </a:extLst>
          </p:cNvPr>
          <p:cNvSpPr txBox="1"/>
          <p:nvPr/>
        </p:nvSpPr>
        <p:spPr>
          <a:xfrm>
            <a:off x="5421481" y="4498781"/>
            <a:ext cx="2511845" cy="369332"/>
          </a:xfrm>
          <a:prstGeom prst="rect">
            <a:avLst/>
          </a:prstGeom>
          <a:noFill/>
        </p:spPr>
        <p:txBody>
          <a:bodyPr wrap="square" rtlCol="0">
            <a:spAutoFit/>
          </a:bodyPr>
          <a:lstStyle/>
          <a:p>
            <a:r>
              <a:rPr lang="en-VN"/>
              <a:t>Quantum optimization</a:t>
            </a:r>
          </a:p>
        </p:txBody>
      </p:sp>
      <p:pic>
        <p:nvPicPr>
          <p:cNvPr id="18" name="Picture 4">
            <a:extLst>
              <a:ext uri="{FF2B5EF4-FFF2-40B4-BE49-F238E27FC236}">
                <a16:creationId xmlns:a16="http://schemas.microsoft.com/office/drawing/2014/main" id="{E208DAF3-2208-33DF-665C-AD82DA198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404"/>
          <a:stretch/>
        </p:blipFill>
        <p:spPr bwMode="auto">
          <a:xfrm>
            <a:off x="5309791" y="2717137"/>
            <a:ext cx="3012175" cy="1407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8DF31E-B5DF-4FFC-D1B7-6DC5B9A6E1A5}"/>
              </a:ext>
            </a:extLst>
          </p:cNvPr>
          <p:cNvSpPr txBox="1"/>
          <p:nvPr/>
        </p:nvSpPr>
        <p:spPr>
          <a:xfrm>
            <a:off x="7905521" y="4510653"/>
            <a:ext cx="3448279" cy="369332"/>
          </a:xfrm>
          <a:prstGeom prst="rect">
            <a:avLst/>
          </a:prstGeom>
          <a:noFill/>
        </p:spPr>
        <p:txBody>
          <a:bodyPr wrap="square" rtlCol="0">
            <a:spAutoFit/>
          </a:bodyPr>
          <a:lstStyle/>
          <a:p>
            <a:r>
              <a:rPr lang="en-VN"/>
              <a:t>Quantum software application</a:t>
            </a:r>
          </a:p>
        </p:txBody>
      </p:sp>
      <p:sp>
        <p:nvSpPr>
          <p:cNvPr id="21" name="Oval 20">
            <a:extLst>
              <a:ext uri="{FF2B5EF4-FFF2-40B4-BE49-F238E27FC236}">
                <a16:creationId xmlns:a16="http://schemas.microsoft.com/office/drawing/2014/main" id="{BE39C454-86F9-3293-4C60-6A207C8B6D95}"/>
              </a:ext>
            </a:extLst>
          </p:cNvPr>
          <p:cNvSpPr/>
          <p:nvPr/>
        </p:nvSpPr>
        <p:spPr>
          <a:xfrm>
            <a:off x="2044791" y="4264955"/>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2" name="TextBox 21">
            <a:extLst>
              <a:ext uri="{FF2B5EF4-FFF2-40B4-BE49-F238E27FC236}">
                <a16:creationId xmlns:a16="http://schemas.microsoft.com/office/drawing/2014/main" id="{D6716DF4-B80E-3E76-7B2D-EB48B953AC72}"/>
              </a:ext>
            </a:extLst>
          </p:cNvPr>
          <p:cNvSpPr txBox="1"/>
          <p:nvPr/>
        </p:nvSpPr>
        <p:spPr>
          <a:xfrm>
            <a:off x="316734" y="3878103"/>
            <a:ext cx="1200839" cy="307777"/>
          </a:xfrm>
          <a:prstGeom prst="rect">
            <a:avLst/>
          </a:prstGeom>
          <a:noFill/>
        </p:spPr>
        <p:txBody>
          <a:bodyPr wrap="square" rtlCol="0">
            <a:spAutoFit/>
          </a:bodyPr>
          <a:lstStyle/>
          <a:p>
            <a:r>
              <a:rPr lang="en-VN" sz="1400"/>
              <a:t>Fundamental</a:t>
            </a:r>
          </a:p>
        </p:txBody>
      </p:sp>
      <p:sp>
        <p:nvSpPr>
          <p:cNvPr id="23" name="TextBox 22">
            <a:extLst>
              <a:ext uri="{FF2B5EF4-FFF2-40B4-BE49-F238E27FC236}">
                <a16:creationId xmlns:a16="http://schemas.microsoft.com/office/drawing/2014/main" id="{C56AFB32-9ED6-5556-0723-1EF58D269900}"/>
              </a:ext>
            </a:extLst>
          </p:cNvPr>
          <p:cNvSpPr txBox="1"/>
          <p:nvPr/>
        </p:nvSpPr>
        <p:spPr>
          <a:xfrm>
            <a:off x="10991161" y="4511062"/>
            <a:ext cx="1200839" cy="307777"/>
          </a:xfrm>
          <a:prstGeom prst="rect">
            <a:avLst/>
          </a:prstGeom>
          <a:noFill/>
        </p:spPr>
        <p:txBody>
          <a:bodyPr wrap="square" rtlCol="0">
            <a:spAutoFit/>
          </a:bodyPr>
          <a:lstStyle/>
          <a:p>
            <a:r>
              <a:rPr lang="en-VN" sz="1400"/>
              <a:t>Application</a:t>
            </a:r>
          </a:p>
        </p:txBody>
      </p:sp>
      <p:sp>
        <p:nvSpPr>
          <p:cNvPr id="24" name="Oval 23">
            <a:extLst>
              <a:ext uri="{FF2B5EF4-FFF2-40B4-BE49-F238E27FC236}">
                <a16:creationId xmlns:a16="http://schemas.microsoft.com/office/drawing/2014/main" id="{4F5C2DCE-6EE4-2E3A-4995-115F34042478}"/>
              </a:ext>
            </a:extLst>
          </p:cNvPr>
          <p:cNvSpPr/>
          <p:nvPr/>
        </p:nvSpPr>
        <p:spPr>
          <a:xfrm>
            <a:off x="4053442" y="4270799"/>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E5FD59D6-D4A5-1099-DED5-21D78FA31843}"/>
              </a:ext>
            </a:extLst>
          </p:cNvPr>
          <p:cNvSpPr/>
          <p:nvPr/>
        </p:nvSpPr>
        <p:spPr>
          <a:xfrm>
            <a:off x="6428897" y="426705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4051661A-2023-E246-AF17-01434FC3E4D5}"/>
              </a:ext>
            </a:extLst>
          </p:cNvPr>
          <p:cNvSpPr/>
          <p:nvPr/>
        </p:nvSpPr>
        <p:spPr>
          <a:xfrm>
            <a:off x="9334303" y="4271576"/>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5" name="Picture 10" descr="PennyLane">
            <a:extLst>
              <a:ext uri="{FF2B5EF4-FFF2-40B4-BE49-F238E27FC236}">
                <a16:creationId xmlns:a16="http://schemas.microsoft.com/office/drawing/2014/main" id="{779AF7F4-3945-1BCB-24DA-5E10FDA28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8349" y="2799349"/>
            <a:ext cx="2160073" cy="146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29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19</a:t>
            </a:fld>
            <a:endParaRPr lang="en-VN"/>
          </a:p>
        </p:txBody>
      </p:sp>
      <p:sp>
        <p:nvSpPr>
          <p:cNvPr id="9" name="TextBox 8">
            <a:extLst>
              <a:ext uri="{FF2B5EF4-FFF2-40B4-BE49-F238E27FC236}">
                <a16:creationId xmlns:a16="http://schemas.microsoft.com/office/drawing/2014/main" id="{472EEAE4-57D5-37FE-8473-74978A9EF722}"/>
              </a:ext>
            </a:extLst>
          </p:cNvPr>
          <p:cNvSpPr txBox="1"/>
          <p:nvPr/>
        </p:nvSpPr>
        <p:spPr>
          <a:xfrm>
            <a:off x="838200" y="5522398"/>
            <a:ext cx="2821879" cy="461665"/>
          </a:xfrm>
          <a:prstGeom prst="rect">
            <a:avLst/>
          </a:prstGeom>
          <a:noFill/>
        </p:spPr>
        <p:txBody>
          <a:bodyPr wrap="square" rtlCol="0">
            <a:spAutoFit/>
          </a:bodyPr>
          <a:lstStyle/>
          <a:p>
            <a:pPr algn="ctr"/>
            <a:r>
              <a:rPr lang="en-VN" sz="2400"/>
              <a:t>Theory</a:t>
            </a:r>
          </a:p>
        </p:txBody>
      </p:sp>
      <p:pic>
        <p:nvPicPr>
          <p:cNvPr id="3074" name="Picture 2" descr="Bloch sphere - Wikipedia">
            <a:extLst>
              <a:ext uri="{FF2B5EF4-FFF2-40B4-BE49-F238E27FC236}">
                <a16:creationId xmlns:a16="http://schemas.microsoft.com/office/drawing/2014/main" id="{0793DF02-A56E-EA8B-C5B7-7C59F79B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2806"/>
            <a:ext cx="3131915" cy="33300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D1AAB03-EFD5-D56C-1849-3122B47E2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790184"/>
            <a:ext cx="2438400" cy="1950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C01000-002B-A092-FB2D-31D24E745D25}"/>
              </a:ext>
            </a:extLst>
          </p:cNvPr>
          <p:cNvSpPr txBox="1"/>
          <p:nvPr/>
        </p:nvSpPr>
        <p:spPr>
          <a:xfrm>
            <a:off x="4507260" y="3877133"/>
            <a:ext cx="2821879" cy="461665"/>
          </a:xfrm>
          <a:prstGeom prst="rect">
            <a:avLst/>
          </a:prstGeom>
          <a:noFill/>
        </p:spPr>
        <p:txBody>
          <a:bodyPr wrap="square" rtlCol="0">
            <a:spAutoFit/>
          </a:bodyPr>
          <a:lstStyle/>
          <a:p>
            <a:pPr algn="ctr"/>
            <a:r>
              <a:rPr lang="en-VN" sz="2400"/>
              <a:t>Quantum complexity</a:t>
            </a:r>
          </a:p>
        </p:txBody>
      </p:sp>
      <p:sp>
        <p:nvSpPr>
          <p:cNvPr id="8" name="TextBox 7">
            <a:extLst>
              <a:ext uri="{FF2B5EF4-FFF2-40B4-BE49-F238E27FC236}">
                <a16:creationId xmlns:a16="http://schemas.microsoft.com/office/drawing/2014/main" id="{CAA30601-BDF0-8135-08B9-E916FED2B054}"/>
              </a:ext>
            </a:extLst>
          </p:cNvPr>
          <p:cNvSpPr txBox="1"/>
          <p:nvPr/>
        </p:nvSpPr>
        <p:spPr>
          <a:xfrm>
            <a:off x="7866284" y="3877133"/>
            <a:ext cx="3233516" cy="461665"/>
          </a:xfrm>
          <a:prstGeom prst="rect">
            <a:avLst/>
          </a:prstGeom>
          <a:noFill/>
        </p:spPr>
        <p:txBody>
          <a:bodyPr wrap="square" rtlCol="0">
            <a:spAutoFit/>
          </a:bodyPr>
          <a:lstStyle/>
          <a:p>
            <a:pPr algn="ctr"/>
            <a:r>
              <a:rPr lang="en-VN" sz="2400"/>
              <a:t>Quantum info</a:t>
            </a:r>
            <a:r>
              <a:rPr lang="en-US" sz="2400"/>
              <a:t>r</a:t>
            </a:r>
            <a:r>
              <a:rPr lang="en-VN" sz="2400"/>
              <a:t>mation*</a:t>
            </a:r>
          </a:p>
        </p:txBody>
      </p:sp>
      <p:pic>
        <p:nvPicPr>
          <p:cNvPr id="5124" name="Picture 4" descr="Quantum Information - Research - Department of Physics - Morrissey College  of Arts and Sciences - Boston College">
            <a:extLst>
              <a:ext uri="{FF2B5EF4-FFF2-40B4-BE49-F238E27FC236}">
                <a16:creationId xmlns:a16="http://schemas.microsoft.com/office/drawing/2014/main" id="{34D2D8C1-72E2-C756-05AE-6A4441254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886" y="1694418"/>
            <a:ext cx="2654674" cy="2017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F36B50D-9A61-DD4A-F07B-08AC7EAB2771}"/>
              </a:ext>
            </a:extLst>
          </p:cNvPr>
          <p:cNvSpPr txBox="1"/>
          <p:nvPr/>
        </p:nvSpPr>
        <p:spPr>
          <a:xfrm>
            <a:off x="838200" y="6382921"/>
            <a:ext cx="3233516" cy="338554"/>
          </a:xfrm>
          <a:prstGeom prst="rect">
            <a:avLst/>
          </a:prstGeom>
          <a:noFill/>
        </p:spPr>
        <p:txBody>
          <a:bodyPr wrap="square" rtlCol="0">
            <a:spAutoFit/>
          </a:bodyPr>
          <a:lstStyle/>
          <a:p>
            <a:r>
              <a:rPr lang="vi-VN" sz="1600">
                <a:latin typeface="Calibri" panose="020F0502020204030204" pitchFamily="34" charset="0"/>
                <a:cs typeface="Calibri" panose="020F0502020204030204" pitchFamily="34" charset="0"/>
              </a:rPr>
              <a:t>*Physics Nobel prize 2022</a:t>
            </a:r>
            <a:endParaRPr lang="en-VN" sz="16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B8E3481-5099-DBAA-6A20-BCC49C32D889}"/>
              </a:ext>
            </a:extLst>
          </p:cNvPr>
          <p:cNvSpPr txBox="1"/>
          <p:nvPr/>
        </p:nvSpPr>
        <p:spPr>
          <a:xfrm>
            <a:off x="6249526" y="5894685"/>
            <a:ext cx="3233516" cy="461665"/>
          </a:xfrm>
          <a:prstGeom prst="rect">
            <a:avLst/>
          </a:prstGeom>
          <a:noFill/>
        </p:spPr>
        <p:txBody>
          <a:bodyPr wrap="square" rtlCol="0">
            <a:spAutoFit/>
          </a:bodyPr>
          <a:lstStyle/>
          <a:p>
            <a:pPr algn="ctr"/>
            <a:r>
              <a:rPr lang="en-VN" sz="2400"/>
              <a:t>Quantum algorithm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B43AA4F-43F0-661A-39E3-832C2F2D2C1A}"/>
                  </a:ext>
                </a:extLst>
              </p:cNvPr>
              <p:cNvSpPr txBox="1"/>
              <p:nvPr/>
            </p:nvSpPr>
            <p:spPr>
              <a:xfrm>
                <a:off x="7329139" y="4821674"/>
                <a:ext cx="134633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VN" sz="4000" i="1">
                          <a:latin typeface="Cambria Math" panose="02040503050406030204" pitchFamily="18" charset="0"/>
                        </a:rPr>
                        <m:t>U</m:t>
                      </m:r>
                      <m:r>
                        <a:rPr lang="vi-VN" sz="4000" b="0" i="1">
                          <a:latin typeface="Cambria Math" panose="02040503050406030204" pitchFamily="18" charset="0"/>
                        </a:rPr>
                        <m:t>|</m:t>
                      </m:r>
                      <m:r>
                        <a:rPr lang="vi-VN" sz="4000" b="0" i="1">
                          <a:latin typeface="Cambria Math" panose="02040503050406030204" pitchFamily="18" charset="0"/>
                        </a:rPr>
                        <m:t>𝜓</m:t>
                      </m:r>
                      <m:r>
                        <a:rPr lang="vi-VN" sz="4000" b="0" i="1">
                          <a:latin typeface="Cambria Math" panose="02040503050406030204" pitchFamily="18" charset="0"/>
                        </a:rPr>
                        <m:t>⟩</m:t>
                      </m:r>
                    </m:oMath>
                  </m:oMathPara>
                </a14:m>
                <a:endParaRPr lang="en-VN" sz="4000"/>
              </a:p>
            </p:txBody>
          </p:sp>
        </mc:Choice>
        <mc:Fallback xmlns="">
          <p:sp>
            <p:nvSpPr>
              <p:cNvPr id="30" name="TextBox 29">
                <a:extLst>
                  <a:ext uri="{FF2B5EF4-FFF2-40B4-BE49-F238E27FC236}">
                    <a16:creationId xmlns:a16="http://schemas.microsoft.com/office/drawing/2014/main" id="{BB43AA4F-43F0-661A-39E3-832C2F2D2C1A}"/>
                  </a:ext>
                </a:extLst>
              </p:cNvPr>
              <p:cNvSpPr txBox="1">
                <a:spLocks noRot="1" noChangeAspect="1" noMove="1" noResize="1" noEditPoints="1" noAdjustHandles="1" noChangeArrowheads="1" noChangeShapeType="1" noTextEdit="1"/>
              </p:cNvSpPr>
              <p:nvPr/>
            </p:nvSpPr>
            <p:spPr>
              <a:xfrm>
                <a:off x="7329139" y="4821674"/>
                <a:ext cx="1346331" cy="707886"/>
              </a:xfrm>
              <a:prstGeom prst="rect">
                <a:avLst/>
              </a:prstGeom>
              <a:blipFill>
                <a:blip r:embed="rId6"/>
                <a:stretch>
                  <a:fillRect l="-926" r="-5556" b="-21053"/>
                </a:stretch>
              </a:blipFill>
            </p:spPr>
            <p:txBody>
              <a:bodyPr/>
              <a:lstStyle/>
              <a:p>
                <a:r>
                  <a:rPr lang="en-VN">
                    <a:noFill/>
                  </a:rPr>
                  <a:t> </a:t>
                </a:r>
              </a:p>
            </p:txBody>
          </p:sp>
        </mc:Fallback>
      </mc:AlternateContent>
    </p:spTree>
    <p:extLst>
      <p:ext uri="{BB962C8B-B14F-4D97-AF65-F5344CB8AC3E}">
        <p14:creationId xmlns:p14="http://schemas.microsoft.com/office/powerpoint/2010/main" val="396173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5C1CF9-F55B-1B2B-19DF-806D186F4209}"/>
              </a:ext>
            </a:extLst>
          </p:cNvPr>
          <p:cNvSpPr>
            <a:spLocks noGrp="1"/>
          </p:cNvSpPr>
          <p:nvPr>
            <p:ph type="sldNum" sz="quarter" idx="12"/>
          </p:nvPr>
        </p:nvSpPr>
        <p:spPr/>
        <p:txBody>
          <a:bodyPr/>
          <a:lstStyle/>
          <a:p>
            <a:fld id="{4E9BB9E5-D81C-FE46-A488-49ADE3951462}" type="slidenum">
              <a:t>2</a:t>
            </a:fld>
            <a:endParaRPr lang="en-VN"/>
          </a:p>
        </p:txBody>
      </p:sp>
      <p:pic>
        <p:nvPicPr>
          <p:cNvPr id="8194" name="Picture 2" descr="The Death of Moore's Law is the end of the beginning">
            <a:extLst>
              <a:ext uri="{FF2B5EF4-FFF2-40B4-BE49-F238E27FC236}">
                <a16:creationId xmlns:a16="http://schemas.microsoft.com/office/drawing/2014/main" id="{C2A1D649-6D73-AD97-D4B8-965BD0998F6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923" t="8853" r="2109" b="5974"/>
          <a:stretch/>
        </p:blipFill>
        <p:spPr bwMode="auto">
          <a:xfrm>
            <a:off x="321808" y="1020609"/>
            <a:ext cx="8102576" cy="513470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Quantum computer makers like their odds for big progress - CNET">
            <a:extLst>
              <a:ext uri="{FF2B5EF4-FFF2-40B4-BE49-F238E27FC236}">
                <a16:creationId xmlns:a16="http://schemas.microsoft.com/office/drawing/2014/main" id="{5674E102-8C07-C218-3076-E1672FFAC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4860" y="1470687"/>
            <a:ext cx="3764045" cy="2117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8AE7E0-C6C0-E6D5-9710-13268715AF61}"/>
              </a:ext>
            </a:extLst>
          </p:cNvPr>
          <p:cNvSpPr txBox="1"/>
          <p:nvPr/>
        </p:nvSpPr>
        <p:spPr>
          <a:xfrm>
            <a:off x="9202377" y="986039"/>
            <a:ext cx="2151423" cy="369332"/>
          </a:xfrm>
          <a:prstGeom prst="rect">
            <a:avLst/>
          </a:prstGeom>
          <a:noFill/>
        </p:spPr>
        <p:txBody>
          <a:bodyPr wrap="none" rtlCol="0">
            <a:spAutoFit/>
          </a:bodyPr>
          <a:lstStyle/>
          <a:p>
            <a:r>
              <a:rPr lang="en-VN"/>
              <a:t>Quantum computer?</a:t>
            </a:r>
          </a:p>
        </p:txBody>
      </p:sp>
      <p:pic>
        <p:nvPicPr>
          <p:cNvPr id="8198" name="Picture 6" descr="Microsoft has demonstrated the underlying physics required to create a new  kind of qubit - Microsoft Research">
            <a:extLst>
              <a:ext uri="{FF2B5EF4-FFF2-40B4-BE49-F238E27FC236}">
                <a16:creationId xmlns:a16="http://schemas.microsoft.com/office/drawing/2014/main" id="{D93928A2-EC4D-C2CB-93A9-F0C80760C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60" y="3679041"/>
            <a:ext cx="3761592" cy="211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461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20</a:t>
            </a:fld>
            <a:endParaRPr lang="en-VN"/>
          </a:p>
        </p:txBody>
      </p:sp>
      <p:sp>
        <p:nvSpPr>
          <p:cNvPr id="9" name="TextBox 8">
            <a:extLst>
              <a:ext uri="{FF2B5EF4-FFF2-40B4-BE49-F238E27FC236}">
                <a16:creationId xmlns:a16="http://schemas.microsoft.com/office/drawing/2014/main" id="{472EEAE4-57D5-37FE-8473-74978A9EF722}"/>
              </a:ext>
            </a:extLst>
          </p:cNvPr>
          <p:cNvSpPr txBox="1"/>
          <p:nvPr/>
        </p:nvSpPr>
        <p:spPr>
          <a:xfrm>
            <a:off x="1684854" y="4482407"/>
            <a:ext cx="2511845" cy="369332"/>
          </a:xfrm>
          <a:prstGeom prst="rect">
            <a:avLst/>
          </a:prstGeom>
          <a:noFill/>
        </p:spPr>
        <p:txBody>
          <a:bodyPr wrap="square" rtlCol="0">
            <a:spAutoFit/>
          </a:bodyPr>
          <a:lstStyle/>
          <a:p>
            <a:r>
              <a:rPr lang="en-VN"/>
              <a:t>Theory</a:t>
            </a:r>
          </a:p>
        </p:txBody>
      </p:sp>
      <p:pic>
        <p:nvPicPr>
          <p:cNvPr id="3074" name="Picture 2" descr="Bloch sphere - Wikipedia">
            <a:extLst>
              <a:ext uri="{FF2B5EF4-FFF2-40B4-BE49-F238E27FC236}">
                <a16:creationId xmlns:a16="http://schemas.microsoft.com/office/drawing/2014/main" id="{0793DF02-A56E-EA8B-C5B7-7C59F79B2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52" y="3026209"/>
            <a:ext cx="1010521" cy="107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2836E192-8024-A778-EB52-D4C3FE0FA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0" t="23613" r="19746" b="25783"/>
          <a:stretch/>
        </p:blipFill>
        <p:spPr bwMode="auto">
          <a:xfrm>
            <a:off x="3218799" y="3026211"/>
            <a:ext cx="1814609" cy="1074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1DDEA-EC78-E344-A92A-E939296D5D2B}"/>
              </a:ext>
            </a:extLst>
          </p:cNvPr>
          <p:cNvSpPr txBox="1"/>
          <p:nvPr/>
        </p:nvSpPr>
        <p:spPr>
          <a:xfrm>
            <a:off x="3220368" y="4504502"/>
            <a:ext cx="3246836" cy="369332"/>
          </a:xfrm>
          <a:prstGeom prst="rect">
            <a:avLst/>
          </a:prstGeom>
          <a:noFill/>
        </p:spPr>
        <p:txBody>
          <a:bodyPr wrap="square" rtlCol="0">
            <a:spAutoFit/>
          </a:bodyPr>
          <a:lstStyle/>
          <a:p>
            <a:r>
              <a:rPr lang="en-VN"/>
              <a:t>Quantum hardware</a:t>
            </a:r>
          </a:p>
        </p:txBody>
      </p:sp>
      <p:cxnSp>
        <p:nvCxnSpPr>
          <p:cNvPr id="14" name="Straight Arrow Connector 13">
            <a:extLst>
              <a:ext uri="{FF2B5EF4-FFF2-40B4-BE49-F238E27FC236}">
                <a16:creationId xmlns:a16="http://schemas.microsoft.com/office/drawing/2014/main" id="{E6B9E3ED-0979-88C1-A291-74A72684276D}"/>
              </a:ext>
            </a:extLst>
          </p:cNvPr>
          <p:cNvCxnSpPr/>
          <p:nvPr/>
        </p:nvCxnSpPr>
        <p:spPr>
          <a:xfrm>
            <a:off x="1185232" y="4328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F0416C0-5E5B-090A-BF43-DABA79579FC2}"/>
              </a:ext>
            </a:extLst>
          </p:cNvPr>
          <p:cNvSpPr txBox="1"/>
          <p:nvPr/>
        </p:nvSpPr>
        <p:spPr>
          <a:xfrm>
            <a:off x="5421481" y="4498781"/>
            <a:ext cx="2511845" cy="369332"/>
          </a:xfrm>
          <a:prstGeom prst="rect">
            <a:avLst/>
          </a:prstGeom>
          <a:noFill/>
        </p:spPr>
        <p:txBody>
          <a:bodyPr wrap="square" rtlCol="0">
            <a:spAutoFit/>
          </a:bodyPr>
          <a:lstStyle/>
          <a:p>
            <a:r>
              <a:rPr lang="en-VN"/>
              <a:t>Quantum optimization</a:t>
            </a:r>
          </a:p>
        </p:txBody>
      </p:sp>
      <p:pic>
        <p:nvPicPr>
          <p:cNvPr id="18" name="Picture 4">
            <a:extLst>
              <a:ext uri="{FF2B5EF4-FFF2-40B4-BE49-F238E27FC236}">
                <a16:creationId xmlns:a16="http://schemas.microsoft.com/office/drawing/2014/main" id="{E208DAF3-2208-33DF-665C-AD82DA198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404"/>
          <a:stretch/>
        </p:blipFill>
        <p:spPr bwMode="auto">
          <a:xfrm>
            <a:off x="5309791" y="2717137"/>
            <a:ext cx="3012175" cy="1407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8DF31E-B5DF-4FFC-D1B7-6DC5B9A6E1A5}"/>
              </a:ext>
            </a:extLst>
          </p:cNvPr>
          <p:cNvSpPr txBox="1"/>
          <p:nvPr/>
        </p:nvSpPr>
        <p:spPr>
          <a:xfrm>
            <a:off x="7905521" y="4510653"/>
            <a:ext cx="3448279" cy="369332"/>
          </a:xfrm>
          <a:prstGeom prst="rect">
            <a:avLst/>
          </a:prstGeom>
          <a:noFill/>
        </p:spPr>
        <p:txBody>
          <a:bodyPr wrap="square" rtlCol="0">
            <a:spAutoFit/>
          </a:bodyPr>
          <a:lstStyle/>
          <a:p>
            <a:r>
              <a:rPr lang="en-VN"/>
              <a:t>Quantum software application</a:t>
            </a:r>
          </a:p>
        </p:txBody>
      </p:sp>
      <p:sp>
        <p:nvSpPr>
          <p:cNvPr id="21" name="Oval 20">
            <a:extLst>
              <a:ext uri="{FF2B5EF4-FFF2-40B4-BE49-F238E27FC236}">
                <a16:creationId xmlns:a16="http://schemas.microsoft.com/office/drawing/2014/main" id="{BE39C454-86F9-3293-4C60-6A207C8B6D95}"/>
              </a:ext>
            </a:extLst>
          </p:cNvPr>
          <p:cNvSpPr/>
          <p:nvPr/>
        </p:nvSpPr>
        <p:spPr>
          <a:xfrm>
            <a:off x="2044791" y="4264955"/>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2" name="TextBox 21">
            <a:extLst>
              <a:ext uri="{FF2B5EF4-FFF2-40B4-BE49-F238E27FC236}">
                <a16:creationId xmlns:a16="http://schemas.microsoft.com/office/drawing/2014/main" id="{D6716DF4-B80E-3E76-7B2D-EB48B953AC72}"/>
              </a:ext>
            </a:extLst>
          </p:cNvPr>
          <p:cNvSpPr txBox="1"/>
          <p:nvPr/>
        </p:nvSpPr>
        <p:spPr>
          <a:xfrm>
            <a:off x="316734" y="3878103"/>
            <a:ext cx="1200839" cy="307777"/>
          </a:xfrm>
          <a:prstGeom prst="rect">
            <a:avLst/>
          </a:prstGeom>
          <a:noFill/>
        </p:spPr>
        <p:txBody>
          <a:bodyPr wrap="square" rtlCol="0">
            <a:spAutoFit/>
          </a:bodyPr>
          <a:lstStyle/>
          <a:p>
            <a:r>
              <a:rPr lang="en-VN" sz="1400"/>
              <a:t>Fundamental</a:t>
            </a:r>
          </a:p>
        </p:txBody>
      </p:sp>
      <p:sp>
        <p:nvSpPr>
          <p:cNvPr id="23" name="TextBox 22">
            <a:extLst>
              <a:ext uri="{FF2B5EF4-FFF2-40B4-BE49-F238E27FC236}">
                <a16:creationId xmlns:a16="http://schemas.microsoft.com/office/drawing/2014/main" id="{C56AFB32-9ED6-5556-0723-1EF58D269900}"/>
              </a:ext>
            </a:extLst>
          </p:cNvPr>
          <p:cNvSpPr txBox="1"/>
          <p:nvPr/>
        </p:nvSpPr>
        <p:spPr>
          <a:xfrm>
            <a:off x="10977142" y="3843912"/>
            <a:ext cx="1200839" cy="307777"/>
          </a:xfrm>
          <a:prstGeom prst="rect">
            <a:avLst/>
          </a:prstGeom>
          <a:noFill/>
        </p:spPr>
        <p:txBody>
          <a:bodyPr wrap="square" rtlCol="0">
            <a:spAutoFit/>
          </a:bodyPr>
          <a:lstStyle/>
          <a:p>
            <a:r>
              <a:rPr lang="en-VN" sz="1400"/>
              <a:t>Application</a:t>
            </a:r>
          </a:p>
        </p:txBody>
      </p:sp>
      <p:sp>
        <p:nvSpPr>
          <p:cNvPr id="24" name="Oval 23">
            <a:extLst>
              <a:ext uri="{FF2B5EF4-FFF2-40B4-BE49-F238E27FC236}">
                <a16:creationId xmlns:a16="http://schemas.microsoft.com/office/drawing/2014/main" id="{4F5C2DCE-6EE4-2E3A-4995-115F34042478}"/>
              </a:ext>
            </a:extLst>
          </p:cNvPr>
          <p:cNvSpPr/>
          <p:nvPr/>
        </p:nvSpPr>
        <p:spPr>
          <a:xfrm>
            <a:off x="4053442" y="4270799"/>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E5FD59D6-D4A5-1099-DED5-21D78FA31843}"/>
              </a:ext>
            </a:extLst>
          </p:cNvPr>
          <p:cNvSpPr/>
          <p:nvPr/>
        </p:nvSpPr>
        <p:spPr>
          <a:xfrm>
            <a:off x="6428897" y="426705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4051661A-2023-E246-AF17-01434FC3E4D5}"/>
              </a:ext>
            </a:extLst>
          </p:cNvPr>
          <p:cNvSpPr/>
          <p:nvPr/>
        </p:nvSpPr>
        <p:spPr>
          <a:xfrm>
            <a:off x="9334303" y="4271576"/>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5" name="Picture 10" descr="PennyLane">
            <a:extLst>
              <a:ext uri="{FF2B5EF4-FFF2-40B4-BE49-F238E27FC236}">
                <a16:creationId xmlns:a16="http://schemas.microsoft.com/office/drawing/2014/main" id="{779AF7F4-3945-1BCB-24DA-5E10FDA28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8349" y="2799349"/>
            <a:ext cx="2160073" cy="146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0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21</a:t>
            </a:fld>
            <a:endParaRPr lang="en-VN"/>
          </a:p>
        </p:txBody>
      </p:sp>
      <p:pic>
        <p:nvPicPr>
          <p:cNvPr id="10" name="Picture 8">
            <a:extLst>
              <a:ext uri="{FF2B5EF4-FFF2-40B4-BE49-F238E27FC236}">
                <a16:creationId xmlns:a16="http://schemas.microsoft.com/office/drawing/2014/main" id="{2836E192-8024-A778-EB52-D4C3FE0FA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0" t="23613" r="19746" b="25783"/>
          <a:stretch/>
        </p:blipFill>
        <p:spPr bwMode="auto">
          <a:xfrm>
            <a:off x="843784" y="2044835"/>
            <a:ext cx="3246836" cy="25525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1DDEA-EC78-E344-A92A-E939296D5D2B}"/>
              </a:ext>
            </a:extLst>
          </p:cNvPr>
          <p:cNvSpPr txBox="1"/>
          <p:nvPr/>
        </p:nvSpPr>
        <p:spPr>
          <a:xfrm>
            <a:off x="1009245" y="4947817"/>
            <a:ext cx="2915913" cy="461665"/>
          </a:xfrm>
          <a:prstGeom prst="rect">
            <a:avLst/>
          </a:prstGeom>
          <a:noFill/>
        </p:spPr>
        <p:txBody>
          <a:bodyPr wrap="square" rtlCol="0">
            <a:spAutoFit/>
          </a:bodyPr>
          <a:lstStyle/>
          <a:p>
            <a:r>
              <a:rPr lang="en-VN" sz="2400"/>
              <a:t>Quantum hardware</a:t>
            </a:r>
          </a:p>
        </p:txBody>
      </p:sp>
      <p:sp>
        <p:nvSpPr>
          <p:cNvPr id="5" name="TextBox 4">
            <a:extLst>
              <a:ext uri="{FF2B5EF4-FFF2-40B4-BE49-F238E27FC236}">
                <a16:creationId xmlns:a16="http://schemas.microsoft.com/office/drawing/2014/main" id="{D5DD5FD4-3C55-09B8-B533-E9F14986A243}"/>
              </a:ext>
            </a:extLst>
          </p:cNvPr>
          <p:cNvSpPr txBox="1"/>
          <p:nvPr/>
        </p:nvSpPr>
        <p:spPr>
          <a:xfrm>
            <a:off x="5892800" y="3429000"/>
            <a:ext cx="5061355" cy="461665"/>
          </a:xfrm>
          <a:prstGeom prst="rect">
            <a:avLst/>
          </a:prstGeom>
          <a:noFill/>
        </p:spPr>
        <p:txBody>
          <a:bodyPr wrap="square" rtlCol="0">
            <a:spAutoFit/>
          </a:bodyPr>
          <a:lstStyle/>
          <a:p>
            <a:r>
              <a:rPr lang="en-VN" sz="2400"/>
              <a:t>Error-correction &amp; fault tolerance</a:t>
            </a:r>
          </a:p>
        </p:txBody>
      </p:sp>
      <p:pic>
        <p:nvPicPr>
          <p:cNvPr id="12290" name="Picture 2" descr="IBM On Track To Achieve Quantum Advantage By 2026 Using Error Mitigation">
            <a:extLst>
              <a:ext uri="{FF2B5EF4-FFF2-40B4-BE49-F238E27FC236}">
                <a16:creationId xmlns:a16="http://schemas.microsoft.com/office/drawing/2014/main" id="{A8709B0A-95B2-A89F-1707-B0400E0795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03" r="5415"/>
          <a:stretch/>
        </p:blipFill>
        <p:spPr bwMode="auto">
          <a:xfrm>
            <a:off x="5892800" y="1118949"/>
            <a:ext cx="3009900" cy="21824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nstant Answers From The Universe - The Broadcast Bridge - Connecting IT to  Broadcast">
            <a:extLst>
              <a:ext uri="{FF2B5EF4-FFF2-40B4-BE49-F238E27FC236}">
                <a16:creationId xmlns:a16="http://schemas.microsoft.com/office/drawing/2014/main" id="{DC39D01A-0D95-CFBC-1BDF-984273F30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571" y="3974468"/>
            <a:ext cx="3036129" cy="179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EE25F0-6CA0-8015-F62E-15801FD15DE8}"/>
              </a:ext>
            </a:extLst>
          </p:cNvPr>
          <p:cNvSpPr txBox="1"/>
          <p:nvPr/>
        </p:nvSpPr>
        <p:spPr>
          <a:xfrm>
            <a:off x="5866571" y="5899782"/>
            <a:ext cx="5061355" cy="461665"/>
          </a:xfrm>
          <a:prstGeom prst="rect">
            <a:avLst/>
          </a:prstGeom>
          <a:noFill/>
        </p:spPr>
        <p:txBody>
          <a:bodyPr wrap="square" rtlCol="0">
            <a:spAutoFit/>
          </a:bodyPr>
          <a:lstStyle/>
          <a:p>
            <a:r>
              <a:rPr lang="en-VN" sz="2400"/>
              <a:t>Hardware / Quantum system design</a:t>
            </a:r>
          </a:p>
        </p:txBody>
      </p:sp>
    </p:spTree>
    <p:extLst>
      <p:ext uri="{BB962C8B-B14F-4D97-AF65-F5344CB8AC3E}">
        <p14:creationId xmlns:p14="http://schemas.microsoft.com/office/powerpoint/2010/main" val="956079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22</a:t>
            </a:fld>
            <a:endParaRPr lang="en-VN"/>
          </a:p>
        </p:txBody>
      </p:sp>
      <p:sp>
        <p:nvSpPr>
          <p:cNvPr id="9" name="TextBox 8">
            <a:extLst>
              <a:ext uri="{FF2B5EF4-FFF2-40B4-BE49-F238E27FC236}">
                <a16:creationId xmlns:a16="http://schemas.microsoft.com/office/drawing/2014/main" id="{472EEAE4-57D5-37FE-8473-74978A9EF722}"/>
              </a:ext>
            </a:extLst>
          </p:cNvPr>
          <p:cNvSpPr txBox="1"/>
          <p:nvPr/>
        </p:nvSpPr>
        <p:spPr>
          <a:xfrm>
            <a:off x="1684854" y="4482407"/>
            <a:ext cx="2511845" cy="369332"/>
          </a:xfrm>
          <a:prstGeom prst="rect">
            <a:avLst/>
          </a:prstGeom>
          <a:noFill/>
        </p:spPr>
        <p:txBody>
          <a:bodyPr wrap="square" rtlCol="0">
            <a:spAutoFit/>
          </a:bodyPr>
          <a:lstStyle/>
          <a:p>
            <a:r>
              <a:rPr lang="en-VN"/>
              <a:t>Theory</a:t>
            </a:r>
          </a:p>
        </p:txBody>
      </p:sp>
      <p:pic>
        <p:nvPicPr>
          <p:cNvPr id="3074" name="Picture 2" descr="Bloch sphere - Wikipedia">
            <a:extLst>
              <a:ext uri="{FF2B5EF4-FFF2-40B4-BE49-F238E27FC236}">
                <a16:creationId xmlns:a16="http://schemas.microsoft.com/office/drawing/2014/main" id="{0793DF02-A56E-EA8B-C5B7-7C59F79B2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52" y="3026209"/>
            <a:ext cx="1010521" cy="107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2836E192-8024-A778-EB52-D4C3FE0FA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0" t="23613" r="19746" b="25783"/>
          <a:stretch/>
        </p:blipFill>
        <p:spPr bwMode="auto">
          <a:xfrm>
            <a:off x="3218799" y="3026211"/>
            <a:ext cx="1814609" cy="1074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1DDEA-EC78-E344-A92A-E939296D5D2B}"/>
              </a:ext>
            </a:extLst>
          </p:cNvPr>
          <p:cNvSpPr txBox="1"/>
          <p:nvPr/>
        </p:nvSpPr>
        <p:spPr>
          <a:xfrm>
            <a:off x="3220368" y="4504502"/>
            <a:ext cx="3246836" cy="369332"/>
          </a:xfrm>
          <a:prstGeom prst="rect">
            <a:avLst/>
          </a:prstGeom>
          <a:noFill/>
        </p:spPr>
        <p:txBody>
          <a:bodyPr wrap="square" rtlCol="0">
            <a:spAutoFit/>
          </a:bodyPr>
          <a:lstStyle/>
          <a:p>
            <a:r>
              <a:rPr lang="en-VN"/>
              <a:t>Quantum hardware</a:t>
            </a:r>
          </a:p>
        </p:txBody>
      </p:sp>
      <p:cxnSp>
        <p:nvCxnSpPr>
          <p:cNvPr id="14" name="Straight Arrow Connector 13">
            <a:extLst>
              <a:ext uri="{FF2B5EF4-FFF2-40B4-BE49-F238E27FC236}">
                <a16:creationId xmlns:a16="http://schemas.microsoft.com/office/drawing/2014/main" id="{E6B9E3ED-0979-88C1-A291-74A72684276D}"/>
              </a:ext>
            </a:extLst>
          </p:cNvPr>
          <p:cNvCxnSpPr/>
          <p:nvPr/>
        </p:nvCxnSpPr>
        <p:spPr>
          <a:xfrm>
            <a:off x="1185232" y="4328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F0416C0-5E5B-090A-BF43-DABA79579FC2}"/>
              </a:ext>
            </a:extLst>
          </p:cNvPr>
          <p:cNvSpPr txBox="1"/>
          <p:nvPr/>
        </p:nvSpPr>
        <p:spPr>
          <a:xfrm>
            <a:off x="5421481" y="4498781"/>
            <a:ext cx="2511845" cy="369332"/>
          </a:xfrm>
          <a:prstGeom prst="rect">
            <a:avLst/>
          </a:prstGeom>
          <a:noFill/>
        </p:spPr>
        <p:txBody>
          <a:bodyPr wrap="square" rtlCol="0">
            <a:spAutoFit/>
          </a:bodyPr>
          <a:lstStyle/>
          <a:p>
            <a:r>
              <a:rPr lang="en-VN"/>
              <a:t>Quantum optimization</a:t>
            </a:r>
          </a:p>
        </p:txBody>
      </p:sp>
      <p:pic>
        <p:nvPicPr>
          <p:cNvPr id="18" name="Picture 4">
            <a:extLst>
              <a:ext uri="{FF2B5EF4-FFF2-40B4-BE49-F238E27FC236}">
                <a16:creationId xmlns:a16="http://schemas.microsoft.com/office/drawing/2014/main" id="{E208DAF3-2208-33DF-665C-AD82DA198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404"/>
          <a:stretch/>
        </p:blipFill>
        <p:spPr bwMode="auto">
          <a:xfrm>
            <a:off x="5309791" y="2717137"/>
            <a:ext cx="3012175" cy="1407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8DF31E-B5DF-4FFC-D1B7-6DC5B9A6E1A5}"/>
              </a:ext>
            </a:extLst>
          </p:cNvPr>
          <p:cNvSpPr txBox="1"/>
          <p:nvPr/>
        </p:nvSpPr>
        <p:spPr>
          <a:xfrm>
            <a:off x="7905521" y="4510653"/>
            <a:ext cx="3448279" cy="369332"/>
          </a:xfrm>
          <a:prstGeom prst="rect">
            <a:avLst/>
          </a:prstGeom>
          <a:noFill/>
        </p:spPr>
        <p:txBody>
          <a:bodyPr wrap="square" rtlCol="0">
            <a:spAutoFit/>
          </a:bodyPr>
          <a:lstStyle/>
          <a:p>
            <a:r>
              <a:rPr lang="en-VN"/>
              <a:t>Quantum software application</a:t>
            </a:r>
          </a:p>
        </p:txBody>
      </p:sp>
      <p:sp>
        <p:nvSpPr>
          <p:cNvPr id="21" name="Oval 20">
            <a:extLst>
              <a:ext uri="{FF2B5EF4-FFF2-40B4-BE49-F238E27FC236}">
                <a16:creationId xmlns:a16="http://schemas.microsoft.com/office/drawing/2014/main" id="{BE39C454-86F9-3293-4C60-6A207C8B6D95}"/>
              </a:ext>
            </a:extLst>
          </p:cNvPr>
          <p:cNvSpPr/>
          <p:nvPr/>
        </p:nvSpPr>
        <p:spPr>
          <a:xfrm>
            <a:off x="2044791" y="4264955"/>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2" name="TextBox 21">
            <a:extLst>
              <a:ext uri="{FF2B5EF4-FFF2-40B4-BE49-F238E27FC236}">
                <a16:creationId xmlns:a16="http://schemas.microsoft.com/office/drawing/2014/main" id="{D6716DF4-B80E-3E76-7B2D-EB48B953AC72}"/>
              </a:ext>
            </a:extLst>
          </p:cNvPr>
          <p:cNvSpPr txBox="1"/>
          <p:nvPr/>
        </p:nvSpPr>
        <p:spPr>
          <a:xfrm>
            <a:off x="316734" y="3878103"/>
            <a:ext cx="1200839" cy="307777"/>
          </a:xfrm>
          <a:prstGeom prst="rect">
            <a:avLst/>
          </a:prstGeom>
          <a:noFill/>
        </p:spPr>
        <p:txBody>
          <a:bodyPr wrap="square" rtlCol="0">
            <a:spAutoFit/>
          </a:bodyPr>
          <a:lstStyle/>
          <a:p>
            <a:r>
              <a:rPr lang="en-VN" sz="1400"/>
              <a:t>Fundamental</a:t>
            </a:r>
          </a:p>
        </p:txBody>
      </p:sp>
      <p:sp>
        <p:nvSpPr>
          <p:cNvPr id="23" name="TextBox 22">
            <a:extLst>
              <a:ext uri="{FF2B5EF4-FFF2-40B4-BE49-F238E27FC236}">
                <a16:creationId xmlns:a16="http://schemas.microsoft.com/office/drawing/2014/main" id="{C56AFB32-9ED6-5556-0723-1EF58D269900}"/>
              </a:ext>
            </a:extLst>
          </p:cNvPr>
          <p:cNvSpPr txBox="1"/>
          <p:nvPr/>
        </p:nvSpPr>
        <p:spPr>
          <a:xfrm>
            <a:off x="10991161" y="4511062"/>
            <a:ext cx="1200839" cy="307777"/>
          </a:xfrm>
          <a:prstGeom prst="rect">
            <a:avLst/>
          </a:prstGeom>
          <a:noFill/>
        </p:spPr>
        <p:txBody>
          <a:bodyPr wrap="square" rtlCol="0">
            <a:spAutoFit/>
          </a:bodyPr>
          <a:lstStyle/>
          <a:p>
            <a:r>
              <a:rPr lang="en-VN" sz="1400"/>
              <a:t>Application</a:t>
            </a:r>
          </a:p>
        </p:txBody>
      </p:sp>
      <p:sp>
        <p:nvSpPr>
          <p:cNvPr id="24" name="Oval 23">
            <a:extLst>
              <a:ext uri="{FF2B5EF4-FFF2-40B4-BE49-F238E27FC236}">
                <a16:creationId xmlns:a16="http://schemas.microsoft.com/office/drawing/2014/main" id="{4F5C2DCE-6EE4-2E3A-4995-115F34042478}"/>
              </a:ext>
            </a:extLst>
          </p:cNvPr>
          <p:cNvSpPr/>
          <p:nvPr/>
        </p:nvSpPr>
        <p:spPr>
          <a:xfrm>
            <a:off x="4053442" y="4270799"/>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E5FD59D6-D4A5-1099-DED5-21D78FA31843}"/>
              </a:ext>
            </a:extLst>
          </p:cNvPr>
          <p:cNvSpPr/>
          <p:nvPr/>
        </p:nvSpPr>
        <p:spPr>
          <a:xfrm>
            <a:off x="6428897" y="426705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4051661A-2023-E246-AF17-01434FC3E4D5}"/>
              </a:ext>
            </a:extLst>
          </p:cNvPr>
          <p:cNvSpPr/>
          <p:nvPr/>
        </p:nvSpPr>
        <p:spPr>
          <a:xfrm>
            <a:off x="9334303" y="4271576"/>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5" name="Picture 10" descr="PennyLane">
            <a:extLst>
              <a:ext uri="{FF2B5EF4-FFF2-40B4-BE49-F238E27FC236}">
                <a16:creationId xmlns:a16="http://schemas.microsoft.com/office/drawing/2014/main" id="{779AF7F4-3945-1BCB-24DA-5E10FDA28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8349" y="2799349"/>
            <a:ext cx="2160073" cy="146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93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23</a:t>
            </a:fld>
            <a:endParaRPr lang="en-VN"/>
          </a:p>
        </p:txBody>
      </p:sp>
      <p:sp>
        <p:nvSpPr>
          <p:cNvPr id="17" name="TextBox 16">
            <a:extLst>
              <a:ext uri="{FF2B5EF4-FFF2-40B4-BE49-F238E27FC236}">
                <a16:creationId xmlns:a16="http://schemas.microsoft.com/office/drawing/2014/main" id="{3F0416C0-5E5B-090A-BF43-DABA79579FC2}"/>
              </a:ext>
            </a:extLst>
          </p:cNvPr>
          <p:cNvSpPr txBox="1"/>
          <p:nvPr/>
        </p:nvSpPr>
        <p:spPr>
          <a:xfrm>
            <a:off x="1684051" y="5545750"/>
            <a:ext cx="3065749" cy="461665"/>
          </a:xfrm>
          <a:prstGeom prst="rect">
            <a:avLst/>
          </a:prstGeom>
          <a:noFill/>
        </p:spPr>
        <p:txBody>
          <a:bodyPr wrap="square" rtlCol="0">
            <a:spAutoFit/>
          </a:bodyPr>
          <a:lstStyle/>
          <a:p>
            <a:r>
              <a:rPr lang="en-VN" sz="2400"/>
              <a:t>Quantum optimization</a:t>
            </a:r>
          </a:p>
        </p:txBody>
      </p:sp>
      <p:pic>
        <p:nvPicPr>
          <p:cNvPr id="18" name="Picture 4">
            <a:extLst>
              <a:ext uri="{FF2B5EF4-FFF2-40B4-BE49-F238E27FC236}">
                <a16:creationId xmlns:a16="http://schemas.microsoft.com/office/drawing/2014/main" id="{E208DAF3-2208-33DF-665C-AD82DA198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41" r="19564" b="28404"/>
          <a:stretch/>
        </p:blipFill>
        <p:spPr bwMode="auto">
          <a:xfrm>
            <a:off x="947450" y="2200859"/>
            <a:ext cx="4147655" cy="31458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C3F72E7-9488-0C64-6BBD-445D4A5AD41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713486" y="1048095"/>
            <a:ext cx="2766822" cy="2299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2FF64E-3758-C552-A1C1-35A4F076CB60}"/>
              </a:ext>
            </a:extLst>
          </p:cNvPr>
          <p:cNvSpPr txBox="1"/>
          <p:nvPr/>
        </p:nvSpPr>
        <p:spPr>
          <a:xfrm>
            <a:off x="5843778" y="3404447"/>
            <a:ext cx="3986022" cy="461665"/>
          </a:xfrm>
          <a:prstGeom prst="rect">
            <a:avLst/>
          </a:prstGeom>
          <a:noFill/>
        </p:spPr>
        <p:txBody>
          <a:bodyPr wrap="square" rtlCol="0">
            <a:spAutoFit/>
          </a:bodyPr>
          <a:lstStyle/>
          <a:p>
            <a:r>
              <a:rPr lang="en-VN" sz="2400"/>
              <a:t>Quantum machine learning</a:t>
            </a:r>
          </a:p>
        </p:txBody>
      </p:sp>
      <p:sp>
        <p:nvSpPr>
          <p:cNvPr id="13" name="TextBox 12">
            <a:extLst>
              <a:ext uri="{FF2B5EF4-FFF2-40B4-BE49-F238E27FC236}">
                <a16:creationId xmlns:a16="http://schemas.microsoft.com/office/drawing/2014/main" id="{1C06F268-3588-60C3-4EEC-BF4583CB5E86}"/>
              </a:ext>
            </a:extLst>
          </p:cNvPr>
          <p:cNvSpPr txBox="1"/>
          <p:nvPr/>
        </p:nvSpPr>
        <p:spPr>
          <a:xfrm>
            <a:off x="5843778" y="5607420"/>
            <a:ext cx="3986022" cy="461665"/>
          </a:xfrm>
          <a:prstGeom prst="rect">
            <a:avLst/>
          </a:prstGeom>
          <a:noFill/>
        </p:spPr>
        <p:txBody>
          <a:bodyPr wrap="square" rtlCol="0">
            <a:spAutoFit/>
          </a:bodyPr>
          <a:lstStyle/>
          <a:p>
            <a:r>
              <a:rPr lang="en-VN" sz="2400"/>
              <a:t>In </a:t>
            </a:r>
            <a:r>
              <a:rPr lang="en-US" sz="2400"/>
              <a:t>multidisciplinary</a:t>
            </a:r>
            <a:endParaRPr lang="en-VN" sz="2400"/>
          </a:p>
        </p:txBody>
      </p:sp>
      <p:sp>
        <p:nvSpPr>
          <p:cNvPr id="28" name="Rectangle 27">
            <a:extLst>
              <a:ext uri="{FF2B5EF4-FFF2-40B4-BE49-F238E27FC236}">
                <a16:creationId xmlns:a16="http://schemas.microsoft.com/office/drawing/2014/main" id="{B5EB59C9-9330-75DD-F1CA-44B77002A2D5}"/>
              </a:ext>
            </a:extLst>
          </p:cNvPr>
          <p:cNvSpPr/>
          <p:nvPr/>
        </p:nvSpPr>
        <p:spPr>
          <a:xfrm>
            <a:off x="5843778" y="4158111"/>
            <a:ext cx="1253119" cy="11620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VN"/>
              <a:t>Supply chain</a:t>
            </a:r>
          </a:p>
        </p:txBody>
      </p:sp>
      <p:sp>
        <p:nvSpPr>
          <p:cNvPr id="29" name="Rectangle 28">
            <a:extLst>
              <a:ext uri="{FF2B5EF4-FFF2-40B4-BE49-F238E27FC236}">
                <a16:creationId xmlns:a16="http://schemas.microsoft.com/office/drawing/2014/main" id="{2E4AB05C-58CB-F0A7-9369-C758446B0A6D}"/>
              </a:ext>
            </a:extLst>
          </p:cNvPr>
          <p:cNvSpPr/>
          <p:nvPr/>
        </p:nvSpPr>
        <p:spPr>
          <a:xfrm>
            <a:off x="7227189" y="4158111"/>
            <a:ext cx="1253119" cy="11620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VN"/>
              <a:t>Chemistry</a:t>
            </a:r>
          </a:p>
        </p:txBody>
      </p:sp>
      <p:sp>
        <p:nvSpPr>
          <p:cNvPr id="30" name="Rectangle 29">
            <a:extLst>
              <a:ext uri="{FF2B5EF4-FFF2-40B4-BE49-F238E27FC236}">
                <a16:creationId xmlns:a16="http://schemas.microsoft.com/office/drawing/2014/main" id="{CD2454CA-9110-D53D-DB64-62D40879F6F4}"/>
              </a:ext>
            </a:extLst>
          </p:cNvPr>
          <p:cNvSpPr/>
          <p:nvPr/>
        </p:nvSpPr>
        <p:spPr>
          <a:xfrm>
            <a:off x="8610600" y="4164932"/>
            <a:ext cx="1253119" cy="11620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VN"/>
              <a:t>Data science</a:t>
            </a:r>
          </a:p>
        </p:txBody>
      </p:sp>
    </p:spTree>
    <p:extLst>
      <p:ext uri="{BB962C8B-B14F-4D97-AF65-F5344CB8AC3E}">
        <p14:creationId xmlns:p14="http://schemas.microsoft.com/office/powerpoint/2010/main" val="327783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24</a:t>
            </a:fld>
            <a:endParaRPr lang="en-VN"/>
          </a:p>
        </p:txBody>
      </p:sp>
      <p:sp>
        <p:nvSpPr>
          <p:cNvPr id="9" name="TextBox 8">
            <a:extLst>
              <a:ext uri="{FF2B5EF4-FFF2-40B4-BE49-F238E27FC236}">
                <a16:creationId xmlns:a16="http://schemas.microsoft.com/office/drawing/2014/main" id="{472EEAE4-57D5-37FE-8473-74978A9EF722}"/>
              </a:ext>
            </a:extLst>
          </p:cNvPr>
          <p:cNvSpPr txBox="1"/>
          <p:nvPr/>
        </p:nvSpPr>
        <p:spPr>
          <a:xfrm>
            <a:off x="1684854" y="4482407"/>
            <a:ext cx="2511845" cy="369332"/>
          </a:xfrm>
          <a:prstGeom prst="rect">
            <a:avLst/>
          </a:prstGeom>
          <a:noFill/>
        </p:spPr>
        <p:txBody>
          <a:bodyPr wrap="square" rtlCol="0">
            <a:spAutoFit/>
          </a:bodyPr>
          <a:lstStyle/>
          <a:p>
            <a:r>
              <a:rPr lang="en-VN"/>
              <a:t>Theory</a:t>
            </a:r>
          </a:p>
        </p:txBody>
      </p:sp>
      <p:pic>
        <p:nvPicPr>
          <p:cNvPr id="3074" name="Picture 2" descr="Bloch sphere - Wikipedia">
            <a:extLst>
              <a:ext uri="{FF2B5EF4-FFF2-40B4-BE49-F238E27FC236}">
                <a16:creationId xmlns:a16="http://schemas.microsoft.com/office/drawing/2014/main" id="{0793DF02-A56E-EA8B-C5B7-7C59F79B2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52" y="3026209"/>
            <a:ext cx="1010521" cy="107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2836E192-8024-A778-EB52-D4C3FE0FA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0" t="23613" r="19746" b="25783"/>
          <a:stretch/>
        </p:blipFill>
        <p:spPr bwMode="auto">
          <a:xfrm>
            <a:off x="3218799" y="3026211"/>
            <a:ext cx="1814609" cy="1074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1DDEA-EC78-E344-A92A-E939296D5D2B}"/>
              </a:ext>
            </a:extLst>
          </p:cNvPr>
          <p:cNvSpPr txBox="1"/>
          <p:nvPr/>
        </p:nvSpPr>
        <p:spPr>
          <a:xfrm>
            <a:off x="3220368" y="4504502"/>
            <a:ext cx="3246836" cy="369332"/>
          </a:xfrm>
          <a:prstGeom prst="rect">
            <a:avLst/>
          </a:prstGeom>
          <a:noFill/>
        </p:spPr>
        <p:txBody>
          <a:bodyPr wrap="square" rtlCol="0">
            <a:spAutoFit/>
          </a:bodyPr>
          <a:lstStyle/>
          <a:p>
            <a:r>
              <a:rPr lang="en-VN"/>
              <a:t>Quantum hardware</a:t>
            </a:r>
          </a:p>
        </p:txBody>
      </p:sp>
      <p:cxnSp>
        <p:nvCxnSpPr>
          <p:cNvPr id="14" name="Straight Arrow Connector 13">
            <a:extLst>
              <a:ext uri="{FF2B5EF4-FFF2-40B4-BE49-F238E27FC236}">
                <a16:creationId xmlns:a16="http://schemas.microsoft.com/office/drawing/2014/main" id="{E6B9E3ED-0979-88C1-A291-74A72684276D}"/>
              </a:ext>
            </a:extLst>
          </p:cNvPr>
          <p:cNvCxnSpPr/>
          <p:nvPr/>
        </p:nvCxnSpPr>
        <p:spPr>
          <a:xfrm>
            <a:off x="1185232" y="4328095"/>
            <a:ext cx="10168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F0416C0-5E5B-090A-BF43-DABA79579FC2}"/>
              </a:ext>
            </a:extLst>
          </p:cNvPr>
          <p:cNvSpPr txBox="1"/>
          <p:nvPr/>
        </p:nvSpPr>
        <p:spPr>
          <a:xfrm>
            <a:off x="5421481" y="4498781"/>
            <a:ext cx="2511845" cy="369332"/>
          </a:xfrm>
          <a:prstGeom prst="rect">
            <a:avLst/>
          </a:prstGeom>
          <a:noFill/>
        </p:spPr>
        <p:txBody>
          <a:bodyPr wrap="square" rtlCol="0">
            <a:spAutoFit/>
          </a:bodyPr>
          <a:lstStyle/>
          <a:p>
            <a:r>
              <a:rPr lang="en-VN"/>
              <a:t>Quantum optimization</a:t>
            </a:r>
          </a:p>
        </p:txBody>
      </p:sp>
      <p:pic>
        <p:nvPicPr>
          <p:cNvPr id="18" name="Picture 4">
            <a:extLst>
              <a:ext uri="{FF2B5EF4-FFF2-40B4-BE49-F238E27FC236}">
                <a16:creationId xmlns:a16="http://schemas.microsoft.com/office/drawing/2014/main" id="{E208DAF3-2208-33DF-665C-AD82DA198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404"/>
          <a:stretch/>
        </p:blipFill>
        <p:spPr bwMode="auto">
          <a:xfrm>
            <a:off x="5309791" y="2717137"/>
            <a:ext cx="3012175" cy="1407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8DF31E-B5DF-4FFC-D1B7-6DC5B9A6E1A5}"/>
              </a:ext>
            </a:extLst>
          </p:cNvPr>
          <p:cNvSpPr txBox="1"/>
          <p:nvPr/>
        </p:nvSpPr>
        <p:spPr>
          <a:xfrm>
            <a:off x="7905521" y="4510653"/>
            <a:ext cx="3448279" cy="369332"/>
          </a:xfrm>
          <a:prstGeom prst="rect">
            <a:avLst/>
          </a:prstGeom>
          <a:noFill/>
        </p:spPr>
        <p:txBody>
          <a:bodyPr wrap="square" rtlCol="0">
            <a:spAutoFit/>
          </a:bodyPr>
          <a:lstStyle/>
          <a:p>
            <a:r>
              <a:rPr lang="en-VN"/>
              <a:t>Quantum software application</a:t>
            </a:r>
          </a:p>
        </p:txBody>
      </p:sp>
      <p:sp>
        <p:nvSpPr>
          <p:cNvPr id="21" name="Oval 20">
            <a:extLst>
              <a:ext uri="{FF2B5EF4-FFF2-40B4-BE49-F238E27FC236}">
                <a16:creationId xmlns:a16="http://schemas.microsoft.com/office/drawing/2014/main" id="{BE39C454-86F9-3293-4C60-6A207C8B6D95}"/>
              </a:ext>
            </a:extLst>
          </p:cNvPr>
          <p:cNvSpPr/>
          <p:nvPr/>
        </p:nvSpPr>
        <p:spPr>
          <a:xfrm>
            <a:off x="2044791" y="4264955"/>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2" name="TextBox 21">
            <a:extLst>
              <a:ext uri="{FF2B5EF4-FFF2-40B4-BE49-F238E27FC236}">
                <a16:creationId xmlns:a16="http://schemas.microsoft.com/office/drawing/2014/main" id="{D6716DF4-B80E-3E76-7B2D-EB48B953AC72}"/>
              </a:ext>
            </a:extLst>
          </p:cNvPr>
          <p:cNvSpPr txBox="1"/>
          <p:nvPr/>
        </p:nvSpPr>
        <p:spPr>
          <a:xfrm>
            <a:off x="316734" y="3878103"/>
            <a:ext cx="1200839" cy="307777"/>
          </a:xfrm>
          <a:prstGeom prst="rect">
            <a:avLst/>
          </a:prstGeom>
          <a:noFill/>
        </p:spPr>
        <p:txBody>
          <a:bodyPr wrap="square" rtlCol="0">
            <a:spAutoFit/>
          </a:bodyPr>
          <a:lstStyle/>
          <a:p>
            <a:r>
              <a:rPr lang="en-VN" sz="1400"/>
              <a:t>Fundamental</a:t>
            </a:r>
          </a:p>
        </p:txBody>
      </p:sp>
      <p:sp>
        <p:nvSpPr>
          <p:cNvPr id="23" name="TextBox 22">
            <a:extLst>
              <a:ext uri="{FF2B5EF4-FFF2-40B4-BE49-F238E27FC236}">
                <a16:creationId xmlns:a16="http://schemas.microsoft.com/office/drawing/2014/main" id="{C56AFB32-9ED6-5556-0723-1EF58D269900}"/>
              </a:ext>
            </a:extLst>
          </p:cNvPr>
          <p:cNvSpPr txBox="1"/>
          <p:nvPr/>
        </p:nvSpPr>
        <p:spPr>
          <a:xfrm>
            <a:off x="10991161" y="4511062"/>
            <a:ext cx="1200839" cy="307777"/>
          </a:xfrm>
          <a:prstGeom prst="rect">
            <a:avLst/>
          </a:prstGeom>
          <a:noFill/>
        </p:spPr>
        <p:txBody>
          <a:bodyPr wrap="square" rtlCol="0">
            <a:spAutoFit/>
          </a:bodyPr>
          <a:lstStyle/>
          <a:p>
            <a:r>
              <a:rPr lang="en-VN" sz="1400"/>
              <a:t>Application</a:t>
            </a:r>
          </a:p>
        </p:txBody>
      </p:sp>
      <p:sp>
        <p:nvSpPr>
          <p:cNvPr id="24" name="Oval 23">
            <a:extLst>
              <a:ext uri="{FF2B5EF4-FFF2-40B4-BE49-F238E27FC236}">
                <a16:creationId xmlns:a16="http://schemas.microsoft.com/office/drawing/2014/main" id="{4F5C2DCE-6EE4-2E3A-4995-115F34042478}"/>
              </a:ext>
            </a:extLst>
          </p:cNvPr>
          <p:cNvSpPr/>
          <p:nvPr/>
        </p:nvSpPr>
        <p:spPr>
          <a:xfrm>
            <a:off x="4053442" y="4270799"/>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E5FD59D6-D4A5-1099-DED5-21D78FA31843}"/>
              </a:ext>
            </a:extLst>
          </p:cNvPr>
          <p:cNvSpPr/>
          <p:nvPr/>
        </p:nvSpPr>
        <p:spPr>
          <a:xfrm>
            <a:off x="6428897" y="4267058"/>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4051661A-2023-E246-AF17-01434FC3E4D5}"/>
              </a:ext>
            </a:extLst>
          </p:cNvPr>
          <p:cNvSpPr/>
          <p:nvPr/>
        </p:nvSpPr>
        <p:spPr>
          <a:xfrm>
            <a:off x="9334303" y="4271576"/>
            <a:ext cx="145322" cy="1453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pic>
        <p:nvPicPr>
          <p:cNvPr id="5" name="Picture 10" descr="PennyLane">
            <a:extLst>
              <a:ext uri="{FF2B5EF4-FFF2-40B4-BE49-F238E27FC236}">
                <a16:creationId xmlns:a16="http://schemas.microsoft.com/office/drawing/2014/main" id="{779AF7F4-3945-1BCB-24DA-5E10FDA28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8349" y="2799349"/>
            <a:ext cx="2160073" cy="146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91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5F7C-6502-F288-0610-361E7C94E410}"/>
              </a:ext>
            </a:extLst>
          </p:cNvPr>
          <p:cNvSpPr>
            <a:spLocks noGrp="1"/>
          </p:cNvSpPr>
          <p:nvPr>
            <p:ph type="title"/>
          </p:nvPr>
        </p:nvSpPr>
        <p:spPr>
          <a:xfrm>
            <a:off x="838200" y="368855"/>
            <a:ext cx="10515600" cy="1325563"/>
          </a:xfrm>
        </p:spPr>
        <p:txBody>
          <a:bodyPr/>
          <a:lstStyle/>
          <a:p>
            <a:r>
              <a:rPr lang="en-VN"/>
              <a:t>3. Research fields</a:t>
            </a:r>
          </a:p>
        </p:txBody>
      </p:sp>
      <p:sp>
        <p:nvSpPr>
          <p:cNvPr id="4" name="Slide Number Placeholder 3">
            <a:extLst>
              <a:ext uri="{FF2B5EF4-FFF2-40B4-BE49-F238E27FC236}">
                <a16:creationId xmlns:a16="http://schemas.microsoft.com/office/drawing/2014/main" id="{21C66031-DF0B-5E11-4E5C-804CF8EF0127}"/>
              </a:ext>
            </a:extLst>
          </p:cNvPr>
          <p:cNvSpPr>
            <a:spLocks noGrp="1"/>
          </p:cNvSpPr>
          <p:nvPr>
            <p:ph type="sldNum" sz="quarter" idx="12"/>
          </p:nvPr>
        </p:nvSpPr>
        <p:spPr/>
        <p:txBody>
          <a:bodyPr/>
          <a:lstStyle/>
          <a:p>
            <a:fld id="{4E9BB9E5-D81C-FE46-A488-49ADE3951462}" type="slidenum">
              <a:t>25</a:t>
            </a:fld>
            <a:endParaRPr lang="en-VN"/>
          </a:p>
        </p:txBody>
      </p:sp>
      <p:sp>
        <p:nvSpPr>
          <p:cNvPr id="20" name="TextBox 19">
            <a:extLst>
              <a:ext uri="{FF2B5EF4-FFF2-40B4-BE49-F238E27FC236}">
                <a16:creationId xmlns:a16="http://schemas.microsoft.com/office/drawing/2014/main" id="{2F8DF31E-B5DF-4FFC-D1B7-6DC5B9A6E1A5}"/>
              </a:ext>
            </a:extLst>
          </p:cNvPr>
          <p:cNvSpPr txBox="1"/>
          <p:nvPr/>
        </p:nvSpPr>
        <p:spPr>
          <a:xfrm>
            <a:off x="988163" y="5324514"/>
            <a:ext cx="4028337" cy="461665"/>
          </a:xfrm>
          <a:prstGeom prst="rect">
            <a:avLst/>
          </a:prstGeom>
          <a:noFill/>
        </p:spPr>
        <p:txBody>
          <a:bodyPr wrap="square" rtlCol="0">
            <a:spAutoFit/>
          </a:bodyPr>
          <a:lstStyle/>
          <a:p>
            <a:r>
              <a:rPr lang="en-VN" sz="2400"/>
              <a:t>Quantum software application</a:t>
            </a:r>
          </a:p>
        </p:txBody>
      </p:sp>
      <p:sp>
        <p:nvSpPr>
          <p:cNvPr id="5" name="TextBox 4">
            <a:extLst>
              <a:ext uri="{FF2B5EF4-FFF2-40B4-BE49-F238E27FC236}">
                <a16:creationId xmlns:a16="http://schemas.microsoft.com/office/drawing/2014/main" id="{A4274182-D744-ACB8-E2F5-0C1561132438}"/>
              </a:ext>
            </a:extLst>
          </p:cNvPr>
          <p:cNvSpPr txBox="1"/>
          <p:nvPr/>
        </p:nvSpPr>
        <p:spPr>
          <a:xfrm>
            <a:off x="5750663" y="2860198"/>
            <a:ext cx="4536337" cy="461665"/>
          </a:xfrm>
          <a:prstGeom prst="rect">
            <a:avLst/>
          </a:prstGeom>
          <a:noFill/>
        </p:spPr>
        <p:txBody>
          <a:bodyPr wrap="square" rtlCol="0">
            <a:spAutoFit/>
          </a:bodyPr>
          <a:lstStyle/>
          <a:p>
            <a:r>
              <a:rPr lang="en-VN" sz="2400"/>
              <a:t>Programming language / library</a:t>
            </a:r>
          </a:p>
        </p:txBody>
      </p:sp>
      <p:pic>
        <p:nvPicPr>
          <p:cNvPr id="15362" name="Picture 2" descr="Learn Quantum Computation using Qiskit">
            <a:extLst>
              <a:ext uri="{FF2B5EF4-FFF2-40B4-BE49-F238E27FC236}">
                <a16:creationId xmlns:a16="http://schemas.microsoft.com/office/drawing/2014/main" id="{EA0E3B54-FBCB-55E8-75A0-EF56CE59D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663" y="1880433"/>
            <a:ext cx="2559050" cy="79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784F27-20B3-D024-8DE5-0264B1B1468C}"/>
              </a:ext>
            </a:extLst>
          </p:cNvPr>
          <p:cNvSpPr txBox="1"/>
          <p:nvPr/>
        </p:nvSpPr>
        <p:spPr>
          <a:xfrm>
            <a:off x="5750663" y="5324513"/>
            <a:ext cx="2745637" cy="461665"/>
          </a:xfrm>
          <a:prstGeom prst="rect">
            <a:avLst/>
          </a:prstGeom>
          <a:noFill/>
        </p:spPr>
        <p:txBody>
          <a:bodyPr wrap="square" rtlCol="0">
            <a:spAutoFit/>
          </a:bodyPr>
          <a:lstStyle/>
          <a:p>
            <a:r>
              <a:rPr lang="en-VN" sz="2400"/>
              <a:t>Quantum Serverless</a:t>
            </a:r>
          </a:p>
        </p:txBody>
      </p:sp>
      <p:pic>
        <p:nvPicPr>
          <p:cNvPr id="15368" name="Picture 8" descr="GitHub - Qiskit-Extensions/quantum-serverless: A programming model for  leveraging quantum and classical resources">
            <a:extLst>
              <a:ext uri="{FF2B5EF4-FFF2-40B4-BE49-F238E27FC236}">
                <a16:creationId xmlns:a16="http://schemas.microsoft.com/office/drawing/2014/main" id="{8093F4F4-2324-1431-D8BA-A0B972056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663" y="3469528"/>
            <a:ext cx="3238304" cy="16191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PennyLane">
            <a:extLst>
              <a:ext uri="{FF2B5EF4-FFF2-40B4-BE49-F238E27FC236}">
                <a16:creationId xmlns:a16="http://schemas.microsoft.com/office/drawing/2014/main" id="{96F3F782-7039-FFF7-4387-024A358D0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163" y="2277308"/>
            <a:ext cx="4234959" cy="287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525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CE67-D700-CC78-BA25-FC06E34C8136}"/>
              </a:ext>
            </a:extLst>
          </p:cNvPr>
          <p:cNvSpPr>
            <a:spLocks noGrp="1"/>
          </p:cNvSpPr>
          <p:nvPr>
            <p:ph type="title"/>
          </p:nvPr>
        </p:nvSpPr>
        <p:spPr/>
        <p:txBody>
          <a:bodyPr/>
          <a:lstStyle/>
          <a:p>
            <a:r>
              <a:rPr lang="en-VN"/>
              <a:t>4. Recommend books</a:t>
            </a:r>
          </a:p>
        </p:txBody>
      </p:sp>
      <p:sp>
        <p:nvSpPr>
          <p:cNvPr id="3" name="Content Placeholder 2">
            <a:extLst>
              <a:ext uri="{FF2B5EF4-FFF2-40B4-BE49-F238E27FC236}">
                <a16:creationId xmlns:a16="http://schemas.microsoft.com/office/drawing/2014/main" id="{F9875C42-BC53-A8E3-55B0-8B8449CE0084}"/>
              </a:ext>
            </a:extLst>
          </p:cNvPr>
          <p:cNvSpPr>
            <a:spLocks noGrp="1"/>
          </p:cNvSpPr>
          <p:nvPr>
            <p:ph idx="1"/>
          </p:nvPr>
        </p:nvSpPr>
        <p:spPr>
          <a:xfrm>
            <a:off x="838201" y="1825625"/>
            <a:ext cx="3003720" cy="4351338"/>
          </a:xfrm>
        </p:spPr>
        <p:txBody>
          <a:bodyPr/>
          <a:lstStyle/>
          <a:p>
            <a:pPr marL="0" indent="0">
              <a:buNone/>
            </a:pPr>
            <a:r>
              <a:rPr lang="en-US"/>
              <a:t>Q</a:t>
            </a:r>
            <a:r>
              <a:rPr lang="en-VN"/>
              <a:t>iskit Notebook</a:t>
            </a:r>
          </a:p>
          <a:p>
            <a:pPr marL="0" indent="0">
              <a:buNone/>
            </a:pPr>
            <a:r>
              <a:rPr lang="en-VN"/>
              <a:t>Pennylane Demos</a:t>
            </a:r>
          </a:p>
          <a:p>
            <a:pPr marL="0" indent="0">
              <a:buNone/>
            </a:pPr>
            <a:endParaRPr lang="en-VN"/>
          </a:p>
        </p:txBody>
      </p:sp>
      <p:sp>
        <p:nvSpPr>
          <p:cNvPr id="4" name="Slide Number Placeholder 3">
            <a:extLst>
              <a:ext uri="{FF2B5EF4-FFF2-40B4-BE49-F238E27FC236}">
                <a16:creationId xmlns:a16="http://schemas.microsoft.com/office/drawing/2014/main" id="{52840689-1A10-BB9C-242C-3347F77628C9}"/>
              </a:ext>
            </a:extLst>
          </p:cNvPr>
          <p:cNvSpPr>
            <a:spLocks noGrp="1"/>
          </p:cNvSpPr>
          <p:nvPr>
            <p:ph type="sldNum" sz="quarter" idx="12"/>
          </p:nvPr>
        </p:nvSpPr>
        <p:spPr/>
        <p:txBody>
          <a:bodyPr/>
          <a:lstStyle/>
          <a:p>
            <a:fld id="{4E9BB9E5-D81C-FE46-A488-49ADE3951462}" type="slidenum">
              <a:t>26</a:t>
            </a:fld>
            <a:endParaRPr lang="en-VN"/>
          </a:p>
        </p:txBody>
      </p:sp>
      <p:pic>
        <p:nvPicPr>
          <p:cNvPr id="31746" name="Picture 2" descr="Nhập môn Máy tính lượng tử (Tài liệu tham khảo) - Nhà xuất bản Đại học Quốc  gia Thành phố Hồ Chí Minh">
            <a:extLst>
              <a:ext uri="{FF2B5EF4-FFF2-40B4-BE49-F238E27FC236}">
                <a16:creationId xmlns:a16="http://schemas.microsoft.com/office/drawing/2014/main" id="{ADE53AD3-8CFD-9EA5-C6BC-5CC71F1FB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420" y="1825625"/>
            <a:ext cx="2379379" cy="3555472"/>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Quantum Computation and Quantum Information: 10th Anniversary Edition:  Nielsen, Michael A., Chuang, Isaac L.: 9781107002173: Amazon.com: Books">
            <a:extLst>
              <a:ext uri="{FF2B5EF4-FFF2-40B4-BE49-F238E27FC236}">
                <a16:creationId xmlns:a16="http://schemas.microsoft.com/office/drawing/2014/main" id="{D6E0E61E-9E0E-3DD1-D0FA-6958326AF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920" y="1825626"/>
            <a:ext cx="2542255" cy="3570398"/>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The Best Quantum Computing Books | Five Books Expert Recommendations">
            <a:extLst>
              <a:ext uri="{FF2B5EF4-FFF2-40B4-BE49-F238E27FC236}">
                <a16:creationId xmlns:a16="http://schemas.microsoft.com/office/drawing/2014/main" id="{E004FE62-1A45-3B6E-42A0-EE39B5E61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37" y="1825625"/>
            <a:ext cx="2349322" cy="35703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3AE6A17-852F-FE3F-76BD-C8D78F418B9C}"/>
              </a:ext>
            </a:extLst>
          </p:cNvPr>
          <p:cNvSpPr txBox="1">
            <a:spLocks/>
          </p:cNvSpPr>
          <p:nvPr/>
        </p:nvSpPr>
        <p:spPr>
          <a:xfrm>
            <a:off x="9267198" y="5470215"/>
            <a:ext cx="2171595" cy="71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VN" sz="1800"/>
              <a:t>(Vietnamese book)</a:t>
            </a:r>
          </a:p>
        </p:txBody>
      </p:sp>
    </p:spTree>
    <p:extLst>
      <p:ext uri="{BB962C8B-B14F-4D97-AF65-F5344CB8AC3E}">
        <p14:creationId xmlns:p14="http://schemas.microsoft.com/office/powerpoint/2010/main" val="46855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2DE8-7A2D-24F5-B77D-FFE1E833436E}"/>
              </a:ext>
            </a:extLst>
          </p:cNvPr>
          <p:cNvSpPr>
            <a:spLocks noGrp="1"/>
          </p:cNvSpPr>
          <p:nvPr>
            <p:ph type="title"/>
          </p:nvPr>
        </p:nvSpPr>
        <p:spPr/>
        <p:txBody>
          <a:bodyPr/>
          <a:lstStyle/>
          <a:p>
            <a:r>
              <a:rPr lang="en-VN"/>
              <a:t>Pipeline in quantum programming</a:t>
            </a:r>
          </a:p>
        </p:txBody>
      </p:sp>
      <p:sp>
        <p:nvSpPr>
          <p:cNvPr id="4" name="Slide Number Placeholder 3">
            <a:extLst>
              <a:ext uri="{FF2B5EF4-FFF2-40B4-BE49-F238E27FC236}">
                <a16:creationId xmlns:a16="http://schemas.microsoft.com/office/drawing/2014/main" id="{66F4DDC3-E589-AD70-392D-E60D469EE75B}"/>
              </a:ext>
            </a:extLst>
          </p:cNvPr>
          <p:cNvSpPr>
            <a:spLocks noGrp="1"/>
          </p:cNvSpPr>
          <p:nvPr>
            <p:ph type="sldNum" sz="quarter" idx="12"/>
          </p:nvPr>
        </p:nvSpPr>
        <p:spPr/>
        <p:txBody>
          <a:bodyPr/>
          <a:lstStyle/>
          <a:p>
            <a:fld id="{6A45828D-F580-42DE-B77E-860980F07F32}" type="slidenum">
              <a:rPr lang="vi-VN" smtClean="0"/>
              <a:t>27</a:t>
            </a:fld>
            <a:endParaRPr lang="vi-VN"/>
          </a:p>
        </p:txBody>
      </p:sp>
      <p:sp>
        <p:nvSpPr>
          <p:cNvPr id="6" name="Rectangle 5">
            <a:extLst>
              <a:ext uri="{FF2B5EF4-FFF2-40B4-BE49-F238E27FC236}">
                <a16:creationId xmlns:a16="http://schemas.microsoft.com/office/drawing/2014/main" id="{61955902-725C-6BB0-316B-9C06CDDA465B}"/>
              </a:ext>
            </a:extLst>
          </p:cNvPr>
          <p:cNvSpPr/>
          <p:nvPr/>
        </p:nvSpPr>
        <p:spPr>
          <a:xfrm>
            <a:off x="1001485" y="1959429"/>
            <a:ext cx="2275115" cy="990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a:solidFill>
                  <a:schemeClr val="tx1"/>
                </a:solidFill>
              </a:rPr>
              <a:t>Prepare state</a:t>
            </a:r>
          </a:p>
        </p:txBody>
      </p:sp>
      <p:sp>
        <p:nvSpPr>
          <p:cNvPr id="7" name="Rectangle 6">
            <a:extLst>
              <a:ext uri="{FF2B5EF4-FFF2-40B4-BE49-F238E27FC236}">
                <a16:creationId xmlns:a16="http://schemas.microsoft.com/office/drawing/2014/main" id="{070CD2BC-6700-42AF-DA73-B1192DDACBB8}"/>
              </a:ext>
            </a:extLst>
          </p:cNvPr>
          <p:cNvSpPr/>
          <p:nvPr/>
        </p:nvSpPr>
        <p:spPr>
          <a:xfrm>
            <a:off x="4677228" y="1959429"/>
            <a:ext cx="2275115" cy="990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a:solidFill>
                  <a:schemeClr val="tx1"/>
                </a:solidFill>
              </a:rPr>
              <a:t>Prepare ansatz</a:t>
            </a:r>
          </a:p>
        </p:txBody>
      </p:sp>
      <p:sp>
        <p:nvSpPr>
          <p:cNvPr id="8" name="Rectangle 7">
            <a:extLst>
              <a:ext uri="{FF2B5EF4-FFF2-40B4-BE49-F238E27FC236}">
                <a16:creationId xmlns:a16="http://schemas.microsoft.com/office/drawing/2014/main" id="{D3B7C7BD-AAEA-1097-E0E8-49CFCD1DBBAC}"/>
              </a:ext>
            </a:extLst>
          </p:cNvPr>
          <p:cNvSpPr/>
          <p:nvPr/>
        </p:nvSpPr>
        <p:spPr>
          <a:xfrm>
            <a:off x="8352971" y="1959429"/>
            <a:ext cx="2275115" cy="990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a:solidFill>
                  <a:schemeClr val="tx1"/>
                </a:solidFill>
              </a:rPr>
              <a:t>Measurement</a:t>
            </a:r>
          </a:p>
        </p:txBody>
      </p:sp>
      <p:cxnSp>
        <p:nvCxnSpPr>
          <p:cNvPr id="10" name="Straight Arrow Connector 9">
            <a:extLst>
              <a:ext uri="{FF2B5EF4-FFF2-40B4-BE49-F238E27FC236}">
                <a16:creationId xmlns:a16="http://schemas.microsoft.com/office/drawing/2014/main" id="{711A4408-D6E2-CBBF-00AF-E712ACCA6B75}"/>
              </a:ext>
            </a:extLst>
          </p:cNvPr>
          <p:cNvCxnSpPr>
            <a:stCxn id="6" idx="3"/>
            <a:endCxn id="7" idx="1"/>
          </p:cNvCxnSpPr>
          <p:nvPr/>
        </p:nvCxnSpPr>
        <p:spPr>
          <a:xfrm>
            <a:off x="3276601" y="2454729"/>
            <a:ext cx="14006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3CE359F-384A-8B19-1684-986FA5B43083}"/>
              </a:ext>
            </a:extLst>
          </p:cNvPr>
          <p:cNvCxnSpPr>
            <a:cxnSpLocks/>
            <a:stCxn id="7" idx="3"/>
            <a:endCxn id="8" idx="1"/>
          </p:cNvCxnSpPr>
          <p:nvPr/>
        </p:nvCxnSpPr>
        <p:spPr>
          <a:xfrm>
            <a:off x="6952343" y="2454729"/>
            <a:ext cx="14006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3EE1371-508D-370C-FA4C-1B4760862CE5}"/>
              </a:ext>
            </a:extLst>
          </p:cNvPr>
          <p:cNvSpPr txBox="1"/>
          <p:nvPr/>
        </p:nvSpPr>
        <p:spPr>
          <a:xfrm>
            <a:off x="3416299" y="2030885"/>
            <a:ext cx="1121229" cy="338554"/>
          </a:xfrm>
          <a:prstGeom prst="rect">
            <a:avLst/>
          </a:prstGeom>
          <a:noFill/>
        </p:spPr>
        <p:txBody>
          <a:bodyPr wrap="square" rtlCol="0">
            <a:spAutoFit/>
          </a:bodyPr>
          <a:lstStyle/>
          <a:p>
            <a:r>
              <a:rPr lang="en-VN" sz="1600"/>
              <a:t>Encoder</a:t>
            </a:r>
          </a:p>
        </p:txBody>
      </p:sp>
      <p:sp>
        <p:nvSpPr>
          <p:cNvPr id="25" name="TextBox 24">
            <a:extLst>
              <a:ext uri="{FF2B5EF4-FFF2-40B4-BE49-F238E27FC236}">
                <a16:creationId xmlns:a16="http://schemas.microsoft.com/office/drawing/2014/main" id="{DDAA8EA4-470B-AB63-3580-5085070AB7C2}"/>
              </a:ext>
            </a:extLst>
          </p:cNvPr>
          <p:cNvSpPr txBox="1"/>
          <p:nvPr/>
        </p:nvSpPr>
        <p:spPr>
          <a:xfrm>
            <a:off x="7092042" y="2030883"/>
            <a:ext cx="1121229" cy="338554"/>
          </a:xfrm>
          <a:prstGeom prst="rect">
            <a:avLst/>
          </a:prstGeom>
          <a:noFill/>
        </p:spPr>
        <p:txBody>
          <a:bodyPr wrap="square" rtlCol="0">
            <a:spAutoFit/>
          </a:bodyPr>
          <a:lstStyle/>
          <a:p>
            <a:r>
              <a:rPr lang="en-VN" sz="1600"/>
              <a:t>Decoder</a:t>
            </a:r>
          </a:p>
        </p:txBody>
      </p:sp>
      <p:sp>
        <p:nvSpPr>
          <p:cNvPr id="26" name="TextBox 25">
            <a:extLst>
              <a:ext uri="{FF2B5EF4-FFF2-40B4-BE49-F238E27FC236}">
                <a16:creationId xmlns:a16="http://schemas.microsoft.com/office/drawing/2014/main" id="{2D38ADED-2EE3-11AD-851D-1C9008D0500F}"/>
              </a:ext>
            </a:extLst>
          </p:cNvPr>
          <p:cNvSpPr txBox="1"/>
          <p:nvPr/>
        </p:nvSpPr>
        <p:spPr>
          <a:xfrm>
            <a:off x="5254171" y="4169230"/>
            <a:ext cx="1121229" cy="338554"/>
          </a:xfrm>
          <a:prstGeom prst="rect">
            <a:avLst/>
          </a:prstGeom>
          <a:noFill/>
        </p:spPr>
        <p:txBody>
          <a:bodyPr wrap="square" rtlCol="0">
            <a:spAutoFit/>
          </a:bodyPr>
          <a:lstStyle/>
          <a:p>
            <a:r>
              <a:rPr lang="en-VN" sz="1600"/>
              <a:t>Repeat</a:t>
            </a:r>
          </a:p>
        </p:txBody>
      </p:sp>
      <p:cxnSp>
        <p:nvCxnSpPr>
          <p:cNvPr id="27" name="Straight Arrow Connector 26">
            <a:extLst>
              <a:ext uri="{FF2B5EF4-FFF2-40B4-BE49-F238E27FC236}">
                <a16:creationId xmlns:a16="http://schemas.microsoft.com/office/drawing/2014/main" id="{8B2C5B30-E8AB-0535-622E-D9D67B28E3CA}"/>
              </a:ext>
            </a:extLst>
          </p:cNvPr>
          <p:cNvCxnSpPr>
            <a:cxnSpLocks/>
            <a:stCxn id="8" idx="2"/>
          </p:cNvCxnSpPr>
          <p:nvPr/>
        </p:nvCxnSpPr>
        <p:spPr>
          <a:xfrm>
            <a:off x="9490528" y="2950029"/>
            <a:ext cx="0" cy="1317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9D67520-B2AA-5DDE-5805-62E40E43C27E}"/>
              </a:ext>
            </a:extLst>
          </p:cNvPr>
          <p:cNvSpPr/>
          <p:nvPr/>
        </p:nvSpPr>
        <p:spPr>
          <a:xfrm>
            <a:off x="8352971" y="4267200"/>
            <a:ext cx="2275115" cy="13171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a:solidFill>
                  <a:schemeClr val="tx1"/>
                </a:solidFill>
              </a:rPr>
              <a:t>Simulation / Real quantum computer </a:t>
            </a:r>
          </a:p>
        </p:txBody>
      </p:sp>
      <p:cxnSp>
        <p:nvCxnSpPr>
          <p:cNvPr id="32" name="Curved Connector 31">
            <a:extLst>
              <a:ext uri="{FF2B5EF4-FFF2-40B4-BE49-F238E27FC236}">
                <a16:creationId xmlns:a16="http://schemas.microsoft.com/office/drawing/2014/main" id="{1040BC6C-4C8A-6D5B-8026-9D7F84F1224D}"/>
              </a:ext>
            </a:extLst>
          </p:cNvPr>
          <p:cNvCxnSpPr>
            <a:stCxn id="30" idx="1"/>
            <a:endCxn id="6" idx="2"/>
          </p:cNvCxnSpPr>
          <p:nvPr/>
        </p:nvCxnSpPr>
        <p:spPr>
          <a:xfrm rot="10800000">
            <a:off x="2139043" y="2950031"/>
            <a:ext cx="6213928" cy="197575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99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2D08-4B84-B15B-3BB1-679B022E1CFB}"/>
              </a:ext>
            </a:extLst>
          </p:cNvPr>
          <p:cNvSpPr>
            <a:spLocks noGrp="1"/>
          </p:cNvSpPr>
          <p:nvPr>
            <p:ph type="title"/>
          </p:nvPr>
        </p:nvSpPr>
        <p:spPr/>
        <p:txBody>
          <a:bodyPr>
            <a:normAutofit/>
          </a:bodyPr>
          <a:lstStyle/>
          <a:p>
            <a:r>
              <a:rPr lang="en-VN"/>
              <a:t>Env</a:t>
            </a:r>
          </a:p>
        </p:txBody>
      </p:sp>
      <p:sp>
        <p:nvSpPr>
          <p:cNvPr id="3" name="Content Placeholder 2">
            <a:extLst>
              <a:ext uri="{FF2B5EF4-FFF2-40B4-BE49-F238E27FC236}">
                <a16:creationId xmlns:a16="http://schemas.microsoft.com/office/drawing/2014/main" id="{F8752C81-4709-1E06-A6CF-68DA75EF24BA}"/>
              </a:ext>
            </a:extLst>
          </p:cNvPr>
          <p:cNvSpPr>
            <a:spLocks noGrp="1"/>
          </p:cNvSpPr>
          <p:nvPr>
            <p:ph idx="1"/>
          </p:nvPr>
        </p:nvSpPr>
        <p:spPr/>
        <p:txBody>
          <a:bodyPr/>
          <a:lstStyle/>
          <a:p>
            <a:pPr marL="0" indent="0">
              <a:buNone/>
            </a:pPr>
            <a:r>
              <a:rPr lang="en-US"/>
              <a:t>Prerequisite</a:t>
            </a:r>
            <a:r>
              <a:rPr lang="en-VN"/>
              <a:t>:</a:t>
            </a:r>
          </a:p>
          <a:p>
            <a:pPr marL="0" indent="0">
              <a:buNone/>
            </a:pPr>
            <a:r>
              <a:rPr lang="en-VN"/>
              <a:t>- Python 3.7+</a:t>
            </a:r>
          </a:p>
          <a:p>
            <a:pPr marL="0" indent="0">
              <a:buNone/>
            </a:pPr>
            <a:r>
              <a:rPr lang="en-VN"/>
              <a:t>- Qiskit 0.45.0</a:t>
            </a:r>
          </a:p>
          <a:p>
            <a:pPr marL="0" indent="0">
              <a:buNone/>
            </a:pPr>
            <a:r>
              <a:rPr lang="en-VN"/>
              <a:t>- Pennylane (optional)</a:t>
            </a:r>
          </a:p>
          <a:p>
            <a:pPr marL="0" indent="0">
              <a:buNone/>
            </a:pPr>
            <a:r>
              <a:rPr lang="en-VN"/>
              <a:t>- Jupyter notebook</a:t>
            </a:r>
          </a:p>
          <a:p>
            <a:pPr marL="0" indent="0">
              <a:buNone/>
            </a:pPr>
            <a:r>
              <a:rPr lang="en-VN"/>
              <a:t>- VSCode (editor)</a:t>
            </a:r>
          </a:p>
          <a:p>
            <a:pPr marL="0" indent="0">
              <a:buNone/>
            </a:pPr>
            <a:endParaRPr lang="en-VN"/>
          </a:p>
          <a:p>
            <a:pPr marL="0" indent="0">
              <a:buNone/>
            </a:pPr>
            <a:endParaRPr lang="en-VN"/>
          </a:p>
        </p:txBody>
      </p:sp>
      <p:sp>
        <p:nvSpPr>
          <p:cNvPr id="4" name="Slide Number Placeholder 3">
            <a:extLst>
              <a:ext uri="{FF2B5EF4-FFF2-40B4-BE49-F238E27FC236}">
                <a16:creationId xmlns:a16="http://schemas.microsoft.com/office/drawing/2014/main" id="{A6E276D8-E9E7-6839-0058-94E2BE089F6A}"/>
              </a:ext>
            </a:extLst>
          </p:cNvPr>
          <p:cNvSpPr>
            <a:spLocks noGrp="1"/>
          </p:cNvSpPr>
          <p:nvPr>
            <p:ph type="sldNum" sz="quarter" idx="12"/>
          </p:nvPr>
        </p:nvSpPr>
        <p:spPr/>
        <p:txBody>
          <a:bodyPr/>
          <a:lstStyle/>
          <a:p>
            <a:fld id="{6A45828D-F580-42DE-B77E-860980F07F32}" type="slidenum">
              <a:rPr lang="vi-VN" smtClean="0"/>
              <a:t>28</a:t>
            </a:fld>
            <a:endParaRPr lang="vi-VN"/>
          </a:p>
        </p:txBody>
      </p:sp>
    </p:spTree>
    <p:extLst>
      <p:ext uri="{BB962C8B-B14F-4D97-AF65-F5344CB8AC3E}">
        <p14:creationId xmlns:p14="http://schemas.microsoft.com/office/powerpoint/2010/main" val="137759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3B6A-2BA8-5511-C816-FC2CEC0CCBFE}"/>
              </a:ext>
            </a:extLst>
          </p:cNvPr>
          <p:cNvSpPr>
            <a:spLocks noGrp="1"/>
          </p:cNvSpPr>
          <p:nvPr>
            <p:ph type="title"/>
          </p:nvPr>
        </p:nvSpPr>
        <p:spPr/>
        <p:txBody>
          <a:bodyPr/>
          <a:lstStyle/>
          <a:p>
            <a:r>
              <a:rPr lang="en-VN"/>
              <a:t>Run local</a:t>
            </a:r>
          </a:p>
        </p:txBody>
      </p:sp>
      <p:sp>
        <p:nvSpPr>
          <p:cNvPr id="3" name="Content Placeholder 2">
            <a:extLst>
              <a:ext uri="{FF2B5EF4-FFF2-40B4-BE49-F238E27FC236}">
                <a16:creationId xmlns:a16="http://schemas.microsoft.com/office/drawing/2014/main" id="{EAF484CC-F8BE-943A-9699-587BFB2C70C9}"/>
              </a:ext>
            </a:extLst>
          </p:cNvPr>
          <p:cNvSpPr>
            <a:spLocks noGrp="1"/>
          </p:cNvSpPr>
          <p:nvPr>
            <p:ph idx="1"/>
          </p:nvPr>
        </p:nvSpPr>
        <p:spPr>
          <a:xfrm>
            <a:off x="838200" y="1825626"/>
            <a:ext cx="10515600" cy="4530725"/>
          </a:xfrm>
        </p:spPr>
        <p:txBody>
          <a:bodyPr>
            <a:normAutofit/>
          </a:bodyPr>
          <a:lstStyle/>
          <a:p>
            <a:pPr marL="0" indent="0">
              <a:buNone/>
            </a:pPr>
            <a:r>
              <a:rPr lang="en-US" sz="1867">
                <a:latin typeface="Courant" panose="02000509030000020004" pitchFamily="49" charset="0"/>
              </a:rPr>
              <a:t>import qiskit</a:t>
            </a:r>
          </a:p>
          <a:p>
            <a:pPr marL="0" indent="0">
              <a:buNone/>
            </a:pPr>
            <a:r>
              <a:rPr lang="en-US" sz="1867">
                <a:latin typeface="Courant" panose="02000509030000020004" pitchFamily="49" charset="0"/>
              </a:rPr>
              <a:t>from qiskit.primitives import Sampler</a:t>
            </a:r>
          </a:p>
          <a:p>
            <a:pPr marL="0" indent="0">
              <a:buNone/>
            </a:pPr>
            <a:r>
              <a:rPr lang="en-US" sz="1867">
                <a:latin typeface="Courant" panose="02000509030000020004" pitchFamily="49" charset="0"/>
              </a:rPr>
              <a:t>sampler = Sampler()</a:t>
            </a:r>
          </a:p>
          <a:p>
            <a:pPr marL="0" indent="0">
              <a:buNone/>
            </a:pPr>
            <a:r>
              <a:rPr lang="en-US" sz="1867">
                <a:latin typeface="Courant" panose="02000509030000020004" pitchFamily="49" charset="0"/>
              </a:rPr>
              <a:t>qc = qiskit.QuantumCircuit(2)</a:t>
            </a:r>
          </a:p>
          <a:p>
            <a:pPr marL="0" indent="0">
              <a:buNone/>
            </a:pPr>
            <a:r>
              <a:rPr lang="en-US" sz="1867">
                <a:latin typeface="Courant" panose="02000509030000020004" pitchFamily="49" charset="0"/>
              </a:rPr>
              <a:t>qc.h(0)</a:t>
            </a:r>
          </a:p>
          <a:p>
            <a:pPr marL="0" indent="0">
              <a:buNone/>
            </a:pPr>
            <a:r>
              <a:rPr lang="en-US" sz="1867">
                <a:latin typeface="Courant" panose="02000509030000020004" pitchFamily="49" charset="0"/>
              </a:rPr>
              <a:t>qc.cx(0,1)</a:t>
            </a:r>
          </a:p>
          <a:p>
            <a:pPr marL="0" indent="0">
              <a:buNone/>
            </a:pPr>
            <a:r>
              <a:rPr lang="en-US" sz="1867">
                <a:latin typeface="Courant" panose="02000509030000020004" pitchFamily="49" charset="0"/>
              </a:rPr>
              <a:t>qc.measure_all()</a:t>
            </a:r>
          </a:p>
          <a:p>
            <a:pPr marL="0" indent="0">
              <a:buNone/>
            </a:pPr>
            <a:r>
              <a:rPr lang="en-US" sz="1867">
                <a:latin typeface="Courant" panose="02000509030000020004" pitchFamily="49" charset="0"/>
              </a:rPr>
              <a:t>job = sampler.run(qc)</a:t>
            </a:r>
          </a:p>
          <a:p>
            <a:pPr marL="0" indent="0">
              <a:buNone/>
            </a:pPr>
            <a:r>
              <a:rPr lang="en-US" sz="1867">
                <a:latin typeface="Courant" panose="02000509030000020004" pitchFamily="49" charset="0"/>
              </a:rPr>
              <a:t>result = job.result()</a:t>
            </a:r>
          </a:p>
          <a:p>
            <a:pPr marL="0" indent="0">
              <a:buNone/>
            </a:pPr>
            <a:r>
              <a:rPr lang="en-US" sz="1867">
                <a:latin typeface="Courant" panose="02000509030000020004" pitchFamily="49" charset="0"/>
              </a:rPr>
              <a:t>print(f"{result.quasi_dists[0]}")</a:t>
            </a:r>
            <a:endParaRPr lang="en-VN" sz="1867">
              <a:latin typeface="Courant" panose="02000509030000020004" pitchFamily="49" charset="0"/>
            </a:endParaRPr>
          </a:p>
        </p:txBody>
      </p:sp>
      <p:sp>
        <p:nvSpPr>
          <p:cNvPr id="4" name="Slide Number Placeholder 3">
            <a:extLst>
              <a:ext uri="{FF2B5EF4-FFF2-40B4-BE49-F238E27FC236}">
                <a16:creationId xmlns:a16="http://schemas.microsoft.com/office/drawing/2014/main" id="{85E6F0F3-C7A6-F354-3110-3828139CF5B9}"/>
              </a:ext>
            </a:extLst>
          </p:cNvPr>
          <p:cNvSpPr>
            <a:spLocks noGrp="1"/>
          </p:cNvSpPr>
          <p:nvPr>
            <p:ph type="sldNum" sz="quarter" idx="12"/>
          </p:nvPr>
        </p:nvSpPr>
        <p:spPr/>
        <p:txBody>
          <a:bodyPr/>
          <a:lstStyle/>
          <a:p>
            <a:fld id="{6A45828D-F580-42DE-B77E-860980F07F32}" type="slidenum">
              <a:rPr lang="vi-VN" smtClean="0"/>
              <a:t>29</a:t>
            </a:fld>
            <a:endParaRPr lang="vi-VN"/>
          </a:p>
        </p:txBody>
      </p:sp>
      <p:sp>
        <p:nvSpPr>
          <p:cNvPr id="8" name="Rectangle 7">
            <a:extLst>
              <a:ext uri="{FF2B5EF4-FFF2-40B4-BE49-F238E27FC236}">
                <a16:creationId xmlns:a16="http://schemas.microsoft.com/office/drawing/2014/main" id="{2DD95627-B86C-C11D-4774-4D914883AF37}"/>
              </a:ext>
            </a:extLst>
          </p:cNvPr>
          <p:cNvSpPr/>
          <p:nvPr/>
        </p:nvSpPr>
        <p:spPr>
          <a:xfrm>
            <a:off x="838199" y="3013305"/>
            <a:ext cx="4349293" cy="155869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2400">
              <a:solidFill>
                <a:srgbClr val="0070C0"/>
              </a:solidFill>
            </a:endParaRPr>
          </a:p>
        </p:txBody>
      </p:sp>
      <p:pic>
        <p:nvPicPr>
          <p:cNvPr id="9" name="Picture 8">
            <a:extLst>
              <a:ext uri="{FF2B5EF4-FFF2-40B4-BE49-F238E27FC236}">
                <a16:creationId xmlns:a16="http://schemas.microsoft.com/office/drawing/2014/main" id="{BD89AD0D-BE97-1212-2D31-FD04FBB5A1BD}"/>
              </a:ext>
            </a:extLst>
          </p:cNvPr>
          <p:cNvPicPr>
            <a:picLocks noChangeAspect="1"/>
          </p:cNvPicPr>
          <p:nvPr/>
        </p:nvPicPr>
        <p:blipFill rotWithShape="1">
          <a:blip r:embed="rId3"/>
          <a:srcRect l="7848" t="15207"/>
          <a:stretch/>
        </p:blipFill>
        <p:spPr>
          <a:xfrm>
            <a:off x="6553655" y="2944130"/>
            <a:ext cx="3635829" cy="1708641"/>
          </a:xfrm>
          <a:prstGeom prst="rect">
            <a:avLst/>
          </a:prstGeom>
        </p:spPr>
      </p:pic>
      <p:cxnSp>
        <p:nvCxnSpPr>
          <p:cNvPr id="11" name="Straight Arrow Connector 10">
            <a:extLst>
              <a:ext uri="{FF2B5EF4-FFF2-40B4-BE49-F238E27FC236}">
                <a16:creationId xmlns:a16="http://schemas.microsoft.com/office/drawing/2014/main" id="{9BF13F88-ABB3-3395-E8E0-FB0C746D98AB}"/>
              </a:ext>
            </a:extLst>
          </p:cNvPr>
          <p:cNvCxnSpPr>
            <a:cxnSpLocks/>
            <a:stCxn id="9" idx="1"/>
            <a:endCxn id="8" idx="3"/>
          </p:cNvCxnSpPr>
          <p:nvPr/>
        </p:nvCxnSpPr>
        <p:spPr>
          <a:xfrm flipH="1" flipV="1">
            <a:off x="5187492" y="3792653"/>
            <a:ext cx="1366163" cy="5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75334BD-25C0-18B8-E329-99A2AA4FA654}"/>
              </a:ext>
            </a:extLst>
          </p:cNvPr>
          <p:cNvSpPr/>
          <p:nvPr/>
        </p:nvSpPr>
        <p:spPr>
          <a:xfrm>
            <a:off x="838199" y="4614318"/>
            <a:ext cx="6150428" cy="12203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2400">
              <a:solidFill>
                <a:srgbClr val="0070C0"/>
              </a:solidFill>
            </a:endParaRPr>
          </a:p>
        </p:txBody>
      </p:sp>
      <p:cxnSp>
        <p:nvCxnSpPr>
          <p:cNvPr id="16" name="Straight Arrow Connector 15">
            <a:extLst>
              <a:ext uri="{FF2B5EF4-FFF2-40B4-BE49-F238E27FC236}">
                <a16:creationId xmlns:a16="http://schemas.microsoft.com/office/drawing/2014/main" id="{4FE04B14-5A76-AE41-AC63-043DB3529001}"/>
              </a:ext>
            </a:extLst>
          </p:cNvPr>
          <p:cNvCxnSpPr>
            <a:cxnSpLocks/>
            <a:stCxn id="19" idx="1"/>
            <a:endCxn id="15" idx="3"/>
          </p:cNvCxnSpPr>
          <p:nvPr/>
        </p:nvCxnSpPr>
        <p:spPr>
          <a:xfrm flipH="1">
            <a:off x="6988627" y="5209096"/>
            <a:ext cx="1104902" cy="15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831A02-F474-0229-140E-DCBF112C076A}"/>
              </a:ext>
            </a:extLst>
          </p:cNvPr>
          <p:cNvSpPr txBox="1"/>
          <p:nvPr/>
        </p:nvSpPr>
        <p:spPr>
          <a:xfrm>
            <a:off x="8093529" y="4978263"/>
            <a:ext cx="2155369" cy="461665"/>
          </a:xfrm>
          <a:prstGeom prst="rect">
            <a:avLst/>
          </a:prstGeom>
          <a:noFill/>
        </p:spPr>
        <p:txBody>
          <a:bodyPr wrap="square" rtlCol="0">
            <a:spAutoFit/>
          </a:bodyPr>
          <a:lstStyle/>
          <a:p>
            <a:r>
              <a:rPr lang="en-VN" sz="2400"/>
              <a:t>Measurement</a:t>
            </a:r>
          </a:p>
        </p:txBody>
      </p:sp>
      <p:sp>
        <p:nvSpPr>
          <p:cNvPr id="22" name="TextBox 21">
            <a:extLst>
              <a:ext uri="{FF2B5EF4-FFF2-40B4-BE49-F238E27FC236}">
                <a16:creationId xmlns:a16="http://schemas.microsoft.com/office/drawing/2014/main" id="{DFBB27D6-2530-05F8-A71B-A31E870F647F}"/>
              </a:ext>
            </a:extLst>
          </p:cNvPr>
          <p:cNvSpPr txBox="1"/>
          <p:nvPr/>
        </p:nvSpPr>
        <p:spPr>
          <a:xfrm>
            <a:off x="10151386" y="3431535"/>
            <a:ext cx="1507215" cy="461665"/>
          </a:xfrm>
          <a:prstGeom prst="rect">
            <a:avLst/>
          </a:prstGeom>
          <a:noFill/>
        </p:spPr>
        <p:txBody>
          <a:bodyPr wrap="square" rtlCol="0">
            <a:spAutoFit/>
          </a:bodyPr>
          <a:lstStyle/>
          <a:p>
            <a:r>
              <a:rPr lang="en-VN" sz="2400"/>
              <a:t>Operator</a:t>
            </a:r>
          </a:p>
        </p:txBody>
      </p:sp>
      <p:sp>
        <p:nvSpPr>
          <p:cNvPr id="24" name="TextBox 23">
            <a:extLst>
              <a:ext uri="{FF2B5EF4-FFF2-40B4-BE49-F238E27FC236}">
                <a16:creationId xmlns:a16="http://schemas.microsoft.com/office/drawing/2014/main" id="{EB386281-9F2F-EB99-E6BE-C12988ACCBA9}"/>
              </a:ext>
            </a:extLst>
          </p:cNvPr>
          <p:cNvSpPr txBox="1"/>
          <p:nvPr/>
        </p:nvSpPr>
        <p:spPr>
          <a:xfrm>
            <a:off x="838200" y="5953627"/>
            <a:ext cx="5987145" cy="461665"/>
          </a:xfrm>
          <a:prstGeom prst="rect">
            <a:avLst/>
          </a:prstGeom>
          <a:noFill/>
        </p:spPr>
        <p:txBody>
          <a:bodyPr wrap="square">
            <a:spAutoFit/>
          </a:bodyPr>
          <a:lstStyle/>
          <a:p>
            <a:r>
              <a:rPr lang="en-US" sz="2400"/>
              <a:t>Quasi-probability distribution: {0: 0.5, 3: 0.5}</a:t>
            </a:r>
            <a:endParaRPr lang="en-VN" sz="240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D8BCD9-42E2-5B37-4773-622AE78FD222}"/>
                  </a:ext>
                </a:extLst>
              </p:cNvPr>
              <p:cNvSpPr txBox="1"/>
              <p:nvPr/>
            </p:nvSpPr>
            <p:spPr>
              <a:xfrm>
                <a:off x="8229603" y="199855"/>
                <a:ext cx="3732895" cy="1637628"/>
              </a:xfrm>
              <a:prstGeom prst="rect">
                <a:avLst/>
              </a:prstGeom>
              <a:noFill/>
            </p:spPr>
            <p:txBody>
              <a:bodyPr wrap="square" rtlCol="0">
                <a:spAutoFit/>
              </a:bodyPr>
              <a:lstStyle/>
              <a:p>
                <a14:m>
                  <m:oMath xmlns:m="http://schemas.openxmlformats.org/officeDocument/2006/math">
                    <m:d>
                      <m:dPr>
                        <m:begChr m:val="|"/>
                        <m:endChr m:val="⟩"/>
                        <m:ctrlPr>
                          <a:rPr lang="vi-VN" sz="1333" i="1">
                            <a:latin typeface="Cambria Math" panose="02040503050406030204" pitchFamily="18" charset="0"/>
                          </a:rPr>
                        </m:ctrlPr>
                      </m:dPr>
                      <m:e>
                        <m:r>
                          <a:rPr lang="vi-VN" sz="1333" i="1">
                            <a:latin typeface="Cambria Math" panose="02040503050406030204" pitchFamily="18" charset="0"/>
                          </a:rPr>
                          <m:t>𝜓</m:t>
                        </m:r>
                      </m:e>
                    </m:d>
                    <m:r>
                      <a:rPr lang="vi-VN" sz="1333" i="1">
                        <a:latin typeface="Cambria Math" panose="02040503050406030204" pitchFamily="18" charset="0"/>
                      </a:rPr>
                      <m:t>=</m:t>
                    </m:r>
                    <m:sSub>
                      <m:sSubPr>
                        <m:ctrlPr>
                          <a:rPr lang="vi-VN" sz="1333" i="1">
                            <a:latin typeface="Cambria Math" panose="02040503050406030204" pitchFamily="18" charset="0"/>
                          </a:rPr>
                        </m:ctrlPr>
                      </m:sSubPr>
                      <m:e>
                        <m:r>
                          <m:rPr>
                            <m:sty m:val="p"/>
                          </m:rPr>
                          <a:rPr lang="vi-VN" sz="1333" i="1">
                            <a:latin typeface="Cambria Math" panose="02040503050406030204" pitchFamily="18" charset="0"/>
                          </a:rPr>
                          <m:t>H</m:t>
                        </m:r>
                      </m:e>
                      <m:sub>
                        <m:r>
                          <a:rPr lang="vi-VN" sz="1333" i="1">
                            <a:latin typeface="Cambria Math" panose="02040503050406030204" pitchFamily="18" charset="0"/>
                          </a:rPr>
                          <m:t>0</m:t>
                        </m:r>
                      </m:sub>
                    </m:sSub>
                    <m:sSub>
                      <m:sSubPr>
                        <m:ctrlPr>
                          <a:rPr lang="vi-VN" sz="1333" i="1">
                            <a:latin typeface="Cambria Math" panose="02040503050406030204" pitchFamily="18" charset="0"/>
                          </a:rPr>
                        </m:ctrlPr>
                      </m:sSubPr>
                      <m:e>
                        <m:r>
                          <m:rPr>
                            <m:sty m:val="p"/>
                          </m:rPr>
                          <a:rPr lang="vi-VN" sz="1333">
                            <a:latin typeface="Cambria Math" panose="02040503050406030204" pitchFamily="18" charset="0"/>
                          </a:rPr>
                          <m:t>CX</m:t>
                        </m:r>
                      </m:e>
                      <m:sub>
                        <m:r>
                          <a:rPr lang="vi-VN" sz="1333" i="1">
                            <a:latin typeface="Cambria Math" panose="02040503050406030204" pitchFamily="18" charset="0"/>
                          </a:rPr>
                          <m:t>0,1</m:t>
                        </m:r>
                      </m:sub>
                    </m:sSub>
                    <m:r>
                      <a:rPr lang="vi-VN" sz="1333" i="1">
                        <a:latin typeface="Cambria Math" panose="02040503050406030204" pitchFamily="18" charset="0"/>
                      </a:rPr>
                      <m:t>|00⟩</m:t>
                    </m:r>
                  </m:oMath>
                </a14:m>
                <a:r>
                  <a:rPr lang="en-VN" sz="1333"/>
                  <a:t> </a:t>
                </a:r>
              </a:p>
              <a:p>
                <a14:m>
                  <m:oMath xmlns:m="http://schemas.openxmlformats.org/officeDocument/2006/math">
                    <m:r>
                      <a:rPr lang="vi-VN" sz="1333" i="1">
                        <a:latin typeface="Cambria Math" panose="02040503050406030204" pitchFamily="18" charset="0"/>
                      </a:rPr>
                      <m:t>=</m:t>
                    </m:r>
                    <m:f>
                      <m:fPr>
                        <m:ctrlPr>
                          <a:rPr lang="vi-VN" sz="1333" i="1">
                            <a:latin typeface="Cambria Math" panose="02040503050406030204" pitchFamily="18" charset="0"/>
                          </a:rPr>
                        </m:ctrlPr>
                      </m:fPr>
                      <m:num>
                        <m:r>
                          <a:rPr lang="vi-VN" sz="1333" i="1">
                            <a:latin typeface="Cambria Math" panose="02040503050406030204" pitchFamily="18" charset="0"/>
                          </a:rPr>
                          <m:t>1</m:t>
                        </m:r>
                      </m:num>
                      <m:den>
                        <m:rad>
                          <m:radPr>
                            <m:degHide m:val="on"/>
                            <m:ctrlPr>
                              <a:rPr lang="vi-VN" sz="1333" i="1">
                                <a:latin typeface="Cambria Math" panose="02040503050406030204" pitchFamily="18" charset="0"/>
                              </a:rPr>
                            </m:ctrlPr>
                          </m:radPr>
                          <m:deg/>
                          <m:e>
                            <m:r>
                              <a:rPr lang="vi-VN" sz="1333" i="1">
                                <a:latin typeface="Cambria Math" panose="02040503050406030204" pitchFamily="18" charset="0"/>
                              </a:rPr>
                              <m:t>2</m:t>
                            </m:r>
                          </m:e>
                        </m:rad>
                      </m:den>
                    </m:f>
                    <m:d>
                      <m:dPr>
                        <m:ctrlPr>
                          <a:rPr lang="vi-VN" sz="1333" i="1">
                            <a:latin typeface="Cambria Math" panose="02040503050406030204" pitchFamily="18" charset="0"/>
                          </a:rPr>
                        </m:ctrlPr>
                      </m:dPr>
                      <m:e>
                        <m:d>
                          <m:dPr>
                            <m:begChr m:val="|"/>
                            <m:endChr m:val="⟩"/>
                            <m:ctrlPr>
                              <a:rPr lang="vi-VN" sz="1333" i="1">
                                <a:latin typeface="Cambria Math" panose="02040503050406030204" pitchFamily="18" charset="0"/>
                              </a:rPr>
                            </m:ctrlPr>
                          </m:dPr>
                          <m:e>
                            <m:r>
                              <a:rPr lang="vi-VN" sz="1333" i="1">
                                <a:latin typeface="Cambria Math" panose="02040503050406030204" pitchFamily="18" charset="0"/>
                              </a:rPr>
                              <m:t>00</m:t>
                            </m:r>
                          </m:e>
                        </m:d>
                        <m:r>
                          <a:rPr lang="vi-VN" sz="1333" i="1">
                            <a:latin typeface="Cambria Math" panose="02040503050406030204" pitchFamily="18" charset="0"/>
                          </a:rPr>
                          <m:t>+|11⟩</m:t>
                        </m:r>
                      </m:e>
                    </m:d>
                    <m:r>
                      <a:rPr lang="vi-VN" sz="1333" i="1">
                        <a:latin typeface="Cambria Math" panose="02040503050406030204" pitchFamily="18" charset="0"/>
                      </a:rPr>
                      <m:t>=</m:t>
                    </m:r>
                    <m:d>
                      <m:dPr>
                        <m:begChr m:val="["/>
                        <m:endChr m:val="]"/>
                        <m:ctrlPr>
                          <a:rPr lang="vi-VN" sz="1333" i="1">
                            <a:latin typeface="Cambria Math" panose="02040503050406030204" pitchFamily="18" charset="0"/>
                          </a:rPr>
                        </m:ctrlPr>
                      </m:dPr>
                      <m:e>
                        <m:m>
                          <m:mPr>
                            <m:mcs>
                              <m:mc>
                                <m:mcPr>
                                  <m:count m:val="1"/>
                                  <m:mcJc m:val="center"/>
                                </m:mcPr>
                              </m:mc>
                            </m:mcs>
                            <m:ctrlPr>
                              <a:rPr lang="vi-VN" sz="1333" i="1">
                                <a:latin typeface="Cambria Math" panose="02040503050406030204" pitchFamily="18" charset="0"/>
                              </a:rPr>
                            </m:ctrlPr>
                          </m:mPr>
                          <m:mr>
                            <m:e>
                              <m:m>
                                <m:mPr>
                                  <m:mcs>
                                    <m:mc>
                                      <m:mcPr>
                                        <m:count m:val="1"/>
                                        <m:mcJc m:val="center"/>
                                      </m:mcPr>
                                    </m:mc>
                                  </m:mcs>
                                  <m:ctrlPr>
                                    <a:rPr lang="vi-VN" sz="1333" i="1">
                                      <a:latin typeface="Cambria Math" panose="02040503050406030204" pitchFamily="18" charset="0"/>
                                    </a:rPr>
                                  </m:ctrlPr>
                                </m:mPr>
                                <m:mr>
                                  <m:e>
                                    <m:f>
                                      <m:fPr>
                                        <m:ctrlPr>
                                          <a:rPr lang="vi-VN" sz="1333" i="1">
                                            <a:latin typeface="Cambria Math" panose="02040503050406030204" pitchFamily="18" charset="0"/>
                                          </a:rPr>
                                        </m:ctrlPr>
                                      </m:fPr>
                                      <m:num>
                                        <m:r>
                                          <m:rPr>
                                            <m:brk m:alnAt="7"/>
                                          </m:rPr>
                                          <a:rPr lang="vi-VN" sz="1333" i="1">
                                            <a:latin typeface="Cambria Math" panose="02040503050406030204" pitchFamily="18" charset="0"/>
                                          </a:rPr>
                                          <m:t>1</m:t>
                                        </m:r>
                                      </m:num>
                                      <m:den>
                                        <m:rad>
                                          <m:radPr>
                                            <m:degHide m:val="on"/>
                                            <m:ctrlPr>
                                              <a:rPr lang="vi-VN" sz="1333" i="1">
                                                <a:latin typeface="Cambria Math" panose="02040503050406030204" pitchFamily="18" charset="0"/>
                                              </a:rPr>
                                            </m:ctrlPr>
                                          </m:radPr>
                                          <m:deg/>
                                          <m:e>
                                            <m:r>
                                              <a:rPr lang="vi-VN" sz="1333" i="1">
                                                <a:latin typeface="Cambria Math" panose="02040503050406030204" pitchFamily="18" charset="0"/>
                                              </a:rPr>
                                              <m:t>2</m:t>
                                            </m:r>
                                          </m:e>
                                        </m:rad>
                                      </m:den>
                                    </m:f>
                                    <m:r>
                                      <a:rPr lang="vi-VN" sz="1333" i="1">
                                        <a:latin typeface="Cambria Math" panose="02040503050406030204" pitchFamily="18" charset="0"/>
                                      </a:rPr>
                                      <m:t> </m:t>
                                    </m:r>
                                  </m:e>
                                </m:mr>
                                <m:mr>
                                  <m:e>
                                    <m:r>
                                      <a:rPr lang="vi-VN" sz="1333" i="1">
                                        <a:latin typeface="Cambria Math" panose="02040503050406030204" pitchFamily="18" charset="0"/>
                                      </a:rPr>
                                      <m:t>0</m:t>
                                    </m:r>
                                  </m:e>
                                </m:mr>
                              </m:m>
                            </m:e>
                          </m:mr>
                          <m:mr>
                            <m:e>
                              <m:m>
                                <m:mPr>
                                  <m:mcs>
                                    <m:mc>
                                      <m:mcPr>
                                        <m:count m:val="1"/>
                                        <m:mcJc m:val="center"/>
                                      </m:mcPr>
                                    </m:mc>
                                  </m:mcs>
                                  <m:ctrlPr>
                                    <a:rPr lang="vi-VN" sz="1333" i="1">
                                      <a:latin typeface="Cambria Math" panose="02040503050406030204" pitchFamily="18" charset="0"/>
                                    </a:rPr>
                                  </m:ctrlPr>
                                </m:mPr>
                                <m:mr>
                                  <m:e>
                                    <m:r>
                                      <m:rPr>
                                        <m:brk m:alnAt="7"/>
                                      </m:rPr>
                                      <a:rPr lang="vi-VN" sz="1333" i="1">
                                        <a:latin typeface="Cambria Math" panose="02040503050406030204" pitchFamily="18" charset="0"/>
                                      </a:rPr>
                                      <m:t>0</m:t>
                                    </m:r>
                                  </m:e>
                                </m:mr>
                                <m:mr>
                                  <m:e>
                                    <m:f>
                                      <m:fPr>
                                        <m:ctrlPr>
                                          <a:rPr lang="vi-VN" sz="1333" i="1">
                                            <a:latin typeface="Cambria Math" panose="02040503050406030204" pitchFamily="18" charset="0"/>
                                          </a:rPr>
                                        </m:ctrlPr>
                                      </m:fPr>
                                      <m:num>
                                        <m:r>
                                          <m:rPr>
                                            <m:brk m:alnAt="7"/>
                                          </m:rPr>
                                          <a:rPr lang="vi-VN" sz="1333" i="1">
                                            <a:latin typeface="Cambria Math" panose="02040503050406030204" pitchFamily="18" charset="0"/>
                                          </a:rPr>
                                          <m:t>1</m:t>
                                        </m:r>
                                      </m:num>
                                      <m:den>
                                        <m:rad>
                                          <m:radPr>
                                            <m:degHide m:val="on"/>
                                            <m:ctrlPr>
                                              <a:rPr lang="vi-VN" sz="1333" i="1">
                                                <a:latin typeface="Cambria Math" panose="02040503050406030204" pitchFamily="18" charset="0"/>
                                              </a:rPr>
                                            </m:ctrlPr>
                                          </m:radPr>
                                          <m:deg/>
                                          <m:e>
                                            <m:r>
                                              <a:rPr lang="vi-VN" sz="1333" i="1">
                                                <a:latin typeface="Cambria Math" panose="02040503050406030204" pitchFamily="18" charset="0"/>
                                              </a:rPr>
                                              <m:t>2</m:t>
                                            </m:r>
                                          </m:e>
                                        </m:rad>
                                      </m:den>
                                    </m:f>
                                  </m:e>
                                </m:mr>
                              </m:m>
                            </m:e>
                          </m:mr>
                        </m:m>
                      </m:e>
                    </m:d>
                    <m:r>
                      <a:rPr lang="vi-VN" sz="1333" i="1">
                        <a:latin typeface="Cambria Math" panose="02040503050406030204" pitchFamily="18" charset="0"/>
                      </a:rPr>
                      <m:t> </m:t>
                    </m:r>
                  </m:oMath>
                </a14:m>
                <a:r>
                  <a:rPr lang="en-VN" sz="1333"/>
                  <a:t> </a:t>
                </a:r>
              </a:p>
              <a:p>
                <a14:m>
                  <m:oMath xmlns:m="http://schemas.openxmlformats.org/officeDocument/2006/math">
                    <m:r>
                      <m:rPr>
                        <m:sty m:val="p"/>
                      </m:rPr>
                      <a:rPr lang="en-US" sz="1333" i="1">
                        <a:latin typeface="Cambria Math" panose="02040503050406030204" pitchFamily="18" charset="0"/>
                      </a:rPr>
                      <m:t>P</m:t>
                    </m:r>
                    <m:d>
                      <m:dPr>
                        <m:ctrlPr>
                          <a:rPr lang="vi-VN" sz="1333" i="1">
                            <a:latin typeface="Cambria Math" panose="02040503050406030204" pitchFamily="18" charset="0"/>
                          </a:rPr>
                        </m:ctrlPr>
                      </m:dPr>
                      <m:e>
                        <m:r>
                          <a:rPr lang="vi-VN" sz="1333" i="1">
                            <a:latin typeface="Cambria Math" panose="02040503050406030204" pitchFamily="18" charset="0"/>
                          </a:rPr>
                          <m:t>00</m:t>
                        </m:r>
                      </m:e>
                    </m:d>
                    <m:r>
                      <a:rPr lang="vi-VN" sz="1333" i="1">
                        <a:latin typeface="Cambria Math" panose="02040503050406030204" pitchFamily="18" charset="0"/>
                      </a:rPr>
                      <m:t>=</m:t>
                    </m:r>
                    <m:r>
                      <m:rPr>
                        <m:sty m:val="p"/>
                      </m:rPr>
                      <a:rPr lang="vi-VN" sz="1333" i="1">
                        <a:latin typeface="Cambria Math" panose="02040503050406030204" pitchFamily="18" charset="0"/>
                      </a:rPr>
                      <m:t>P</m:t>
                    </m:r>
                    <m:d>
                      <m:dPr>
                        <m:ctrlPr>
                          <a:rPr lang="vi-VN" sz="1333" i="1">
                            <a:latin typeface="Cambria Math" panose="02040503050406030204" pitchFamily="18" charset="0"/>
                          </a:rPr>
                        </m:ctrlPr>
                      </m:dPr>
                      <m:e>
                        <m:r>
                          <a:rPr lang="vi-VN" sz="1333" i="1">
                            <a:latin typeface="Cambria Math" panose="02040503050406030204" pitchFamily="18" charset="0"/>
                          </a:rPr>
                          <m:t>11</m:t>
                        </m:r>
                      </m:e>
                    </m:d>
                    <m:r>
                      <a:rPr lang="vi-VN" sz="1333" i="1">
                        <a:latin typeface="Cambria Math" panose="02040503050406030204" pitchFamily="18" charset="0"/>
                      </a:rPr>
                      <m:t>=</m:t>
                    </m:r>
                    <m:sSup>
                      <m:sSupPr>
                        <m:ctrlPr>
                          <a:rPr lang="vi-VN" sz="1333" i="1">
                            <a:latin typeface="Cambria Math" panose="02040503050406030204" pitchFamily="18" charset="0"/>
                          </a:rPr>
                        </m:ctrlPr>
                      </m:sSupPr>
                      <m:e>
                        <m:d>
                          <m:dPr>
                            <m:ctrlPr>
                              <a:rPr lang="vi-VN" sz="1333" i="1">
                                <a:latin typeface="Cambria Math" panose="02040503050406030204" pitchFamily="18" charset="0"/>
                              </a:rPr>
                            </m:ctrlPr>
                          </m:dPr>
                          <m:e>
                            <m:f>
                              <m:fPr>
                                <m:ctrlPr>
                                  <a:rPr lang="vi-VN" sz="1333" i="1">
                                    <a:latin typeface="Cambria Math" panose="02040503050406030204" pitchFamily="18" charset="0"/>
                                  </a:rPr>
                                </m:ctrlPr>
                              </m:fPr>
                              <m:num>
                                <m:r>
                                  <a:rPr lang="vi-VN" sz="1333" i="1">
                                    <a:latin typeface="Cambria Math" panose="02040503050406030204" pitchFamily="18" charset="0"/>
                                  </a:rPr>
                                  <m:t>1</m:t>
                                </m:r>
                              </m:num>
                              <m:den>
                                <m:rad>
                                  <m:radPr>
                                    <m:degHide m:val="on"/>
                                    <m:ctrlPr>
                                      <a:rPr lang="vi-VN" sz="1333" i="1">
                                        <a:latin typeface="Cambria Math" panose="02040503050406030204" pitchFamily="18" charset="0"/>
                                      </a:rPr>
                                    </m:ctrlPr>
                                  </m:radPr>
                                  <m:deg/>
                                  <m:e>
                                    <m:r>
                                      <a:rPr lang="vi-VN" sz="1333" i="1">
                                        <a:latin typeface="Cambria Math" panose="02040503050406030204" pitchFamily="18" charset="0"/>
                                      </a:rPr>
                                      <m:t>2</m:t>
                                    </m:r>
                                  </m:e>
                                </m:rad>
                              </m:den>
                            </m:f>
                          </m:e>
                        </m:d>
                      </m:e>
                      <m:sup>
                        <m:r>
                          <a:rPr lang="vi-VN" sz="1333" i="1">
                            <a:latin typeface="Cambria Math" panose="02040503050406030204" pitchFamily="18" charset="0"/>
                          </a:rPr>
                          <m:t>2</m:t>
                        </m:r>
                      </m:sup>
                    </m:sSup>
                    <m:r>
                      <a:rPr lang="vi-VN" sz="1333" i="1">
                        <a:latin typeface="Cambria Math" panose="02040503050406030204" pitchFamily="18" charset="0"/>
                      </a:rPr>
                      <m:t>,</m:t>
                    </m:r>
                    <m:r>
                      <m:rPr>
                        <m:sty m:val="p"/>
                      </m:rPr>
                      <a:rPr lang="vi-VN" sz="1333" i="1">
                        <a:latin typeface="Cambria Math" panose="02040503050406030204" pitchFamily="18" charset="0"/>
                      </a:rPr>
                      <m:t>P</m:t>
                    </m:r>
                    <m:d>
                      <m:dPr>
                        <m:ctrlPr>
                          <a:rPr lang="vi-VN" sz="1333" i="1">
                            <a:latin typeface="Cambria Math" panose="02040503050406030204" pitchFamily="18" charset="0"/>
                          </a:rPr>
                        </m:ctrlPr>
                      </m:dPr>
                      <m:e>
                        <m:r>
                          <a:rPr lang="vi-VN" sz="1333" i="1">
                            <a:latin typeface="Cambria Math" panose="02040503050406030204" pitchFamily="18" charset="0"/>
                          </a:rPr>
                          <m:t>01</m:t>
                        </m:r>
                      </m:e>
                    </m:d>
                    <m:r>
                      <a:rPr lang="vi-VN" sz="1333" i="1">
                        <a:latin typeface="Cambria Math" panose="02040503050406030204" pitchFamily="18" charset="0"/>
                      </a:rPr>
                      <m:t>=</m:t>
                    </m:r>
                    <m:r>
                      <m:rPr>
                        <m:sty m:val="p"/>
                      </m:rPr>
                      <a:rPr lang="vi-VN" sz="1333" i="1">
                        <a:latin typeface="Cambria Math" panose="02040503050406030204" pitchFamily="18" charset="0"/>
                      </a:rPr>
                      <m:t>P</m:t>
                    </m:r>
                    <m:d>
                      <m:dPr>
                        <m:ctrlPr>
                          <a:rPr lang="vi-VN" sz="1333" i="1">
                            <a:latin typeface="Cambria Math" panose="02040503050406030204" pitchFamily="18" charset="0"/>
                          </a:rPr>
                        </m:ctrlPr>
                      </m:dPr>
                      <m:e>
                        <m:r>
                          <a:rPr lang="vi-VN" sz="1333" i="1">
                            <a:latin typeface="Cambria Math" panose="02040503050406030204" pitchFamily="18" charset="0"/>
                          </a:rPr>
                          <m:t>10</m:t>
                        </m:r>
                      </m:e>
                    </m:d>
                    <m:r>
                      <a:rPr lang="vi-VN" sz="1333" i="1">
                        <a:latin typeface="Cambria Math" panose="02040503050406030204" pitchFamily="18" charset="0"/>
                      </a:rPr>
                      <m:t>=0</m:t>
                    </m:r>
                  </m:oMath>
                </a14:m>
                <a:r>
                  <a:rPr lang="en-VN" sz="1333"/>
                  <a:t> </a:t>
                </a:r>
              </a:p>
            </p:txBody>
          </p:sp>
        </mc:Choice>
        <mc:Fallback xmlns="">
          <p:sp>
            <p:nvSpPr>
              <p:cNvPr id="25" name="TextBox 24">
                <a:extLst>
                  <a:ext uri="{FF2B5EF4-FFF2-40B4-BE49-F238E27FC236}">
                    <a16:creationId xmlns:a16="http://schemas.microsoft.com/office/drawing/2014/main" id="{D0D8BCD9-42E2-5B37-4773-622AE78FD222}"/>
                  </a:ext>
                </a:extLst>
              </p:cNvPr>
              <p:cNvSpPr txBox="1">
                <a:spLocks noRot="1" noChangeAspect="1" noMove="1" noResize="1" noEditPoints="1" noAdjustHandles="1" noChangeArrowheads="1" noChangeShapeType="1" noTextEdit="1"/>
              </p:cNvSpPr>
              <p:nvPr/>
            </p:nvSpPr>
            <p:spPr>
              <a:xfrm>
                <a:off x="8229603" y="199855"/>
                <a:ext cx="3732895" cy="1637628"/>
              </a:xfrm>
              <a:prstGeom prst="rect">
                <a:avLst/>
              </a:prstGeom>
              <a:blipFill>
                <a:blip r:embed="rId4"/>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E823D2-76E6-8817-4430-783B6E9C71BA}"/>
                  </a:ext>
                </a:extLst>
              </p:cNvPr>
              <p:cNvSpPr txBox="1"/>
              <p:nvPr/>
            </p:nvSpPr>
            <p:spPr>
              <a:xfrm>
                <a:off x="6599467" y="2207765"/>
                <a:ext cx="3260271" cy="461665"/>
              </a:xfrm>
              <a:prstGeom prst="rect">
                <a:avLst/>
              </a:prstGeom>
              <a:noFill/>
            </p:spPr>
            <p:txBody>
              <a:bodyPr wrap="square" rtlCol="0">
                <a:spAutoFit/>
              </a:bodyPr>
              <a:lstStyle/>
              <a:p>
                <a:r>
                  <a:rPr lang="en-VN" sz="2400"/>
                  <a:t>Default state is </a:t>
                </a:r>
                <a14:m>
                  <m:oMath xmlns:m="http://schemas.openxmlformats.org/officeDocument/2006/math">
                    <m:r>
                      <a:rPr lang="vi-VN" sz="2400" i="1">
                        <a:latin typeface="Cambria Math" panose="02040503050406030204" pitchFamily="18" charset="0"/>
                      </a:rPr>
                      <m:t>|00⟩</m:t>
                    </m:r>
                  </m:oMath>
                </a14:m>
                <a:endParaRPr lang="en-VN" sz="2400"/>
              </a:p>
            </p:txBody>
          </p:sp>
        </mc:Choice>
        <mc:Fallback xmlns="">
          <p:sp>
            <p:nvSpPr>
              <p:cNvPr id="26" name="TextBox 25">
                <a:extLst>
                  <a:ext uri="{FF2B5EF4-FFF2-40B4-BE49-F238E27FC236}">
                    <a16:creationId xmlns:a16="http://schemas.microsoft.com/office/drawing/2014/main" id="{6FE823D2-76E6-8817-4430-783B6E9C71BA}"/>
                  </a:ext>
                </a:extLst>
              </p:cNvPr>
              <p:cNvSpPr txBox="1">
                <a:spLocks noRot="1" noChangeAspect="1" noMove="1" noResize="1" noEditPoints="1" noAdjustHandles="1" noChangeArrowheads="1" noChangeShapeType="1" noTextEdit="1"/>
              </p:cNvSpPr>
              <p:nvPr/>
            </p:nvSpPr>
            <p:spPr>
              <a:xfrm>
                <a:off x="6599467" y="2207765"/>
                <a:ext cx="3260271" cy="461665"/>
              </a:xfrm>
              <a:prstGeom prst="rect">
                <a:avLst/>
              </a:prstGeom>
              <a:blipFill>
                <a:blip r:embed="rId5"/>
                <a:stretch>
                  <a:fillRect l="-2713" t="-7895" b="-28947"/>
                </a:stretch>
              </a:blipFill>
            </p:spPr>
            <p:txBody>
              <a:bodyPr/>
              <a:lstStyle/>
              <a:p>
                <a:r>
                  <a:rPr lang="en-VN">
                    <a:noFill/>
                  </a:rPr>
                  <a:t> </a:t>
                </a:r>
              </a:p>
            </p:txBody>
          </p:sp>
        </mc:Fallback>
      </mc:AlternateContent>
      <p:cxnSp>
        <p:nvCxnSpPr>
          <p:cNvPr id="27" name="Straight Arrow Connector 26">
            <a:extLst>
              <a:ext uri="{FF2B5EF4-FFF2-40B4-BE49-F238E27FC236}">
                <a16:creationId xmlns:a16="http://schemas.microsoft.com/office/drawing/2014/main" id="{CBDB8329-6EC0-370B-ACBC-B578485CF347}"/>
              </a:ext>
            </a:extLst>
          </p:cNvPr>
          <p:cNvCxnSpPr>
            <a:cxnSpLocks/>
            <a:stCxn id="26" idx="1"/>
          </p:cNvCxnSpPr>
          <p:nvPr/>
        </p:nvCxnSpPr>
        <p:spPr>
          <a:xfrm flipH="1">
            <a:off x="5192936" y="2438598"/>
            <a:ext cx="1406531" cy="77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4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website&#10;&#10;Description automatically generated with medium confidence">
            <a:extLst>
              <a:ext uri="{FF2B5EF4-FFF2-40B4-BE49-F238E27FC236}">
                <a16:creationId xmlns:a16="http://schemas.microsoft.com/office/drawing/2014/main" id="{F4B10E65-EDDC-B765-1C22-9CB9FF6650F5}"/>
              </a:ext>
            </a:extLst>
          </p:cNvPr>
          <p:cNvPicPr>
            <a:picLocks noGrp="1" noChangeAspect="1"/>
          </p:cNvPicPr>
          <p:nvPr>
            <p:ph idx="1"/>
          </p:nvPr>
        </p:nvPicPr>
        <p:blipFill rotWithShape="1">
          <a:blip r:embed="rId3"/>
          <a:srcRect t="19"/>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Slide Number Placeholder 5">
            <a:extLst>
              <a:ext uri="{FF2B5EF4-FFF2-40B4-BE49-F238E27FC236}">
                <a16:creationId xmlns:a16="http://schemas.microsoft.com/office/drawing/2014/main" id="{C67C9EA7-0E0F-4C4D-6F95-57843D1693CF}"/>
              </a:ext>
            </a:extLst>
          </p:cNvPr>
          <p:cNvSpPr>
            <a:spLocks noGrp="1"/>
          </p:cNvSpPr>
          <p:nvPr>
            <p:ph type="sldNum" sz="quarter" idx="12"/>
          </p:nvPr>
        </p:nvSpPr>
        <p:spPr/>
        <p:txBody>
          <a:bodyPr/>
          <a:lstStyle/>
          <a:p>
            <a:fld id="{4E9BB9E5-D81C-FE46-A488-49ADE3951462}" type="slidenum">
              <a:t>3</a:t>
            </a:fld>
            <a:endParaRPr lang="en-VN"/>
          </a:p>
        </p:txBody>
      </p:sp>
      <p:pic>
        <p:nvPicPr>
          <p:cNvPr id="9" name="Picture 4" descr="IBM Q - Creative Destruction Lab">
            <a:extLst>
              <a:ext uri="{FF2B5EF4-FFF2-40B4-BE49-F238E27FC236}">
                <a16:creationId xmlns:a16="http://schemas.microsoft.com/office/drawing/2014/main" id="{4F2A6FAF-F9E4-79E5-22DD-8450AF205B9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0167" b="61667" l="17333" r="81833">
                        <a14:foregroundMark x1="27833" y1="49167" x2="27833" y2="49167"/>
                        <a14:foregroundMark x1="43333" y1="43167" x2="43333" y2="43167"/>
                        <a14:foregroundMark x1="20667" y1="42500" x2="20667" y2="42500"/>
                        <a14:foregroundMark x1="78500" y1="49333" x2="78500" y2="49333"/>
                        <a14:foregroundMark x1="73833" y1="61500" x2="73833" y2="61500"/>
                        <a14:foregroundMark x1="17333" y1="42167" x2="17333" y2="42167"/>
                        <a14:backgroundMark x1="81167" y1="41333" x2="82667" y2="41833"/>
                      </a14:backgroundRemoval>
                    </a14:imgEffect>
                  </a14:imgLayer>
                </a14:imgProps>
              </a:ext>
              <a:ext uri="{28A0092B-C50C-407E-A947-70E740481C1C}">
                <a14:useLocalDpi xmlns:a14="http://schemas.microsoft.com/office/drawing/2010/main" val="0"/>
              </a:ext>
            </a:extLst>
          </a:blip>
          <a:srcRect l="15797" t="37738" r="14689" b="35339"/>
          <a:stretch/>
        </p:blipFill>
        <p:spPr bwMode="auto">
          <a:xfrm>
            <a:off x="386024" y="5740467"/>
            <a:ext cx="2882096" cy="111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3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A044B6-1279-4993-4355-D0B1061C6D96}"/>
                  </a:ext>
                </a:extLst>
              </p:cNvPr>
              <p:cNvSpPr>
                <a:spLocks noGrp="1"/>
              </p:cNvSpPr>
              <p:nvPr>
                <p:ph idx="1"/>
              </p:nvPr>
            </p:nvSpPr>
            <p:spPr>
              <a:xfrm>
                <a:off x="8565266" y="2163073"/>
                <a:ext cx="3626734" cy="2531853"/>
              </a:xfrm>
            </p:spPr>
            <p:txBody>
              <a:bodyPr/>
              <a:lstStyle/>
              <a:p>
                <a:pPr marL="0" indent="0">
                  <a:buNone/>
                </a:pPr>
                <a14:m>
                  <m:oMath xmlns:m="http://schemas.openxmlformats.org/officeDocument/2006/math">
                    <m:r>
                      <a:rPr lang="vi-VN" b="0" i="1">
                        <a:latin typeface="Cambria Math" panose="02040503050406030204" pitchFamily="18" charset="0"/>
                      </a:rPr>
                      <m:t>⟨</m:t>
                    </m:r>
                    <m:r>
                      <m:rPr>
                        <m:sty m:val="p"/>
                      </m:rPr>
                      <a:rPr lang="vi-VN" i="1">
                        <a:latin typeface="Cambria Math" panose="02040503050406030204" pitchFamily="18" charset="0"/>
                      </a:rPr>
                      <m:t>qo</m:t>
                    </m:r>
                    <m:r>
                      <a:rPr lang="vi-VN" b="0" i="1">
                        <a:latin typeface="Cambria Math" panose="02040503050406030204" pitchFamily="18" charset="0"/>
                      </a:rPr>
                      <m:t>|</m:t>
                    </m:r>
                    <m:r>
                      <m:rPr>
                        <m:sty m:val="p"/>
                      </m:rPr>
                      <a:rPr lang="vi-VN" i="1">
                        <a:latin typeface="Cambria Math" panose="02040503050406030204" pitchFamily="18" charset="0"/>
                      </a:rPr>
                      <m:t>op</m:t>
                    </m:r>
                    <m:r>
                      <a:rPr lang="vi-VN" b="0" i="1">
                        <a:latin typeface="Cambria Math" panose="02040503050406030204" pitchFamily="18" charset="0"/>
                      </a:rPr>
                      <m:t>⟩</m:t>
                    </m:r>
                  </m:oMath>
                </a14:m>
                <a:r>
                  <a:rPr lang="en-VN"/>
                  <a:t> is a python (qiskit – based) package for quantum compiling (quantum state preparation and tomography).</a:t>
                </a:r>
              </a:p>
              <a:p>
                <a:pPr marL="0" indent="0">
                  <a:buNone/>
                </a:pPr>
                <a:endParaRPr lang="en-VN"/>
              </a:p>
            </p:txBody>
          </p:sp>
        </mc:Choice>
        <mc:Fallback>
          <p:sp>
            <p:nvSpPr>
              <p:cNvPr id="3" name="Content Placeholder 2">
                <a:extLst>
                  <a:ext uri="{FF2B5EF4-FFF2-40B4-BE49-F238E27FC236}">
                    <a16:creationId xmlns:a16="http://schemas.microsoft.com/office/drawing/2014/main" id="{6FA044B6-1279-4993-4355-D0B1061C6D96}"/>
                  </a:ext>
                </a:extLst>
              </p:cNvPr>
              <p:cNvSpPr>
                <a:spLocks noGrp="1" noRot="1" noChangeAspect="1" noMove="1" noResize="1" noEditPoints="1" noAdjustHandles="1" noChangeArrowheads="1" noChangeShapeType="1" noTextEdit="1"/>
              </p:cNvSpPr>
              <p:nvPr>
                <p:ph idx="1"/>
              </p:nvPr>
            </p:nvSpPr>
            <p:spPr>
              <a:xfrm>
                <a:off x="8565266" y="2163073"/>
                <a:ext cx="3626734" cy="2531853"/>
              </a:xfrm>
              <a:blipFill>
                <a:blip r:embed="rId2"/>
                <a:stretch>
                  <a:fillRect l="-3484" t="-4000" r="-5575" b="-1000"/>
                </a:stretch>
              </a:blipFill>
            </p:spPr>
            <p:txBody>
              <a:bodyPr/>
              <a:lstStyle/>
              <a:p>
                <a:r>
                  <a:rPr lang="en-VN">
                    <a:noFill/>
                  </a:rPr>
                  <a:t> </a:t>
                </a:r>
              </a:p>
            </p:txBody>
          </p:sp>
        </mc:Fallback>
      </mc:AlternateContent>
      <p:pic>
        <p:nvPicPr>
          <p:cNvPr id="65" name="Picture 64" descr="A diagram of a software development&#10;&#10;Description automatically generated">
            <a:extLst>
              <a:ext uri="{FF2B5EF4-FFF2-40B4-BE49-F238E27FC236}">
                <a16:creationId xmlns:a16="http://schemas.microsoft.com/office/drawing/2014/main" id="{ACE2E70C-381D-4272-AD17-2F01A91A25B0}"/>
              </a:ext>
            </a:extLst>
          </p:cNvPr>
          <p:cNvPicPr>
            <a:picLocks noChangeAspect="1"/>
          </p:cNvPicPr>
          <p:nvPr/>
        </p:nvPicPr>
        <p:blipFill>
          <a:blip r:embed="rId3"/>
          <a:stretch>
            <a:fillRect/>
          </a:stretch>
        </p:blipFill>
        <p:spPr>
          <a:xfrm>
            <a:off x="-6858" y="-72765"/>
            <a:ext cx="8617458" cy="6930766"/>
          </a:xfrm>
          <a:prstGeom prst="rect">
            <a:avLst/>
          </a:prstGeom>
        </p:spPr>
      </p:pic>
      <p:sp>
        <p:nvSpPr>
          <p:cNvPr id="66" name="Slide Number Placeholder 65">
            <a:extLst>
              <a:ext uri="{FF2B5EF4-FFF2-40B4-BE49-F238E27FC236}">
                <a16:creationId xmlns:a16="http://schemas.microsoft.com/office/drawing/2014/main" id="{EA9E9EAE-C864-6109-417D-FEC0F8A4C8C0}"/>
              </a:ext>
            </a:extLst>
          </p:cNvPr>
          <p:cNvSpPr>
            <a:spLocks noGrp="1"/>
          </p:cNvSpPr>
          <p:nvPr>
            <p:ph type="sldNum" sz="quarter" idx="12"/>
          </p:nvPr>
        </p:nvSpPr>
        <p:spPr/>
        <p:txBody>
          <a:bodyPr/>
          <a:lstStyle/>
          <a:p>
            <a:fld id="{8AE0FAFD-4A43-664E-AA32-FA47045B7381}" type="slidenum">
              <a:t>30</a:t>
            </a:fld>
            <a:endParaRPr lang="en-VN"/>
          </a:p>
        </p:txBody>
      </p:sp>
    </p:spTree>
    <p:extLst>
      <p:ext uri="{BB962C8B-B14F-4D97-AF65-F5344CB8AC3E}">
        <p14:creationId xmlns:p14="http://schemas.microsoft.com/office/powerpoint/2010/main" val="400708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2FD4-94CE-D128-4196-2F8C800A4557}"/>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3A14724B-E029-2C9F-282B-7BE239A928B6}"/>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C18EDEDF-EEEC-1839-669F-ED1644DBCC9A}"/>
              </a:ext>
            </a:extLst>
          </p:cNvPr>
          <p:cNvSpPr>
            <a:spLocks noGrp="1"/>
          </p:cNvSpPr>
          <p:nvPr>
            <p:ph type="sldNum" sz="quarter" idx="12"/>
          </p:nvPr>
        </p:nvSpPr>
        <p:spPr/>
        <p:txBody>
          <a:bodyPr/>
          <a:lstStyle/>
          <a:p>
            <a:fld id="{4E9BB9E5-D81C-FE46-A488-49ADE3951462}" type="slidenum">
              <a:rPr lang="en-VN"/>
              <a:t>4</a:t>
            </a:fld>
            <a:endParaRPr lang="en-VN"/>
          </a:p>
        </p:txBody>
      </p:sp>
      <p:pic>
        <p:nvPicPr>
          <p:cNvPr id="1028" name="Picture 4" descr="Quantum Computing Market Map and Data 2022">
            <a:extLst>
              <a:ext uri="{FF2B5EF4-FFF2-40B4-BE49-F238E27FC236}">
                <a16:creationId xmlns:a16="http://schemas.microsoft.com/office/drawing/2014/main" id="{6B90947B-4F9A-5BD4-8771-F0AC85F99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
            <a:ext cx="12192000" cy="68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20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22D3-78EC-F8D4-3FEB-995120C1D61E}"/>
              </a:ext>
            </a:extLst>
          </p:cNvPr>
          <p:cNvSpPr>
            <a:spLocks noGrp="1"/>
          </p:cNvSpPr>
          <p:nvPr>
            <p:ph type="title"/>
          </p:nvPr>
        </p:nvSpPr>
        <p:spPr/>
        <p:txBody>
          <a:bodyPr/>
          <a:lstStyle/>
          <a:p>
            <a:r>
              <a:rPr lang="en-VN"/>
              <a:t>Around the world</a:t>
            </a:r>
          </a:p>
        </p:txBody>
      </p:sp>
      <p:sp>
        <p:nvSpPr>
          <p:cNvPr id="4" name="Slide Number Placeholder 3">
            <a:extLst>
              <a:ext uri="{FF2B5EF4-FFF2-40B4-BE49-F238E27FC236}">
                <a16:creationId xmlns:a16="http://schemas.microsoft.com/office/drawing/2014/main" id="{0D8920B9-28E8-9B74-7F66-34677DE141D6}"/>
              </a:ext>
            </a:extLst>
          </p:cNvPr>
          <p:cNvSpPr>
            <a:spLocks noGrp="1"/>
          </p:cNvSpPr>
          <p:nvPr>
            <p:ph type="sldNum" sz="quarter" idx="12"/>
          </p:nvPr>
        </p:nvSpPr>
        <p:spPr/>
        <p:txBody>
          <a:bodyPr/>
          <a:lstStyle/>
          <a:p>
            <a:fld id="{4E9BB9E5-D81C-FE46-A488-49ADE3951462}" type="slidenum">
              <a:t>5</a:t>
            </a:fld>
            <a:endParaRPr lang="en-VN"/>
          </a:p>
        </p:txBody>
      </p:sp>
      <p:pic>
        <p:nvPicPr>
          <p:cNvPr id="6148" name="Picture 4" descr="IBM Q - Creative Destruction Lab">
            <a:extLst>
              <a:ext uri="{FF2B5EF4-FFF2-40B4-BE49-F238E27FC236}">
                <a16:creationId xmlns:a16="http://schemas.microsoft.com/office/drawing/2014/main" id="{6E344FF5-5F64-C18F-C2F3-4D28FFB5B7C4}"/>
              </a:ext>
            </a:extLst>
          </p:cNvPr>
          <p:cNvPicPr>
            <a:picLocks noGrp="1" noChangeAspect="1" noChangeArrowheads="1"/>
          </p:cNvPicPr>
          <p:nvPr>
            <p:ph idx="1"/>
          </p:nvPr>
        </p:nvPicPr>
        <p:blipFill rotWithShape="1">
          <a:blip r:embed="rId3">
            <a:extLst>
              <a:ext uri="{BEBA8EAE-BF5A-486C-A8C5-ECC9F3942E4B}">
                <a14:imgProps xmlns:a14="http://schemas.microsoft.com/office/drawing/2010/main">
                  <a14:imgLayer r:embed="rId4">
                    <a14:imgEffect>
                      <a14:backgroundRemoval t="40167" b="61667" l="17333" r="81833">
                        <a14:foregroundMark x1="27833" y1="49167" x2="27833" y2="49167"/>
                        <a14:foregroundMark x1="43333" y1="43167" x2="43333" y2="43167"/>
                        <a14:foregroundMark x1="20667" y1="42500" x2="20667" y2="42500"/>
                        <a14:foregroundMark x1="78500" y1="49333" x2="78500" y2="49333"/>
                        <a14:foregroundMark x1="73833" y1="61500" x2="73833" y2="61500"/>
                        <a14:foregroundMark x1="17333" y1="42167" x2="17333" y2="42167"/>
                        <a14:backgroundMark x1="81167" y1="41333" x2="82667" y2="41833"/>
                      </a14:backgroundRemoval>
                    </a14:imgEffect>
                  </a14:imgLayer>
                </a14:imgProps>
              </a:ext>
              <a:ext uri="{28A0092B-C50C-407E-A947-70E740481C1C}">
                <a14:useLocalDpi xmlns:a14="http://schemas.microsoft.com/office/drawing/2010/main" val="0"/>
              </a:ext>
            </a:extLst>
          </a:blip>
          <a:srcRect l="15797" t="37738" r="14689" b="35339"/>
          <a:stretch/>
        </p:blipFill>
        <p:spPr bwMode="auto">
          <a:xfrm>
            <a:off x="838200" y="1877755"/>
            <a:ext cx="2204757" cy="8539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oogle's quantum computer and pursuit of quantum supremacy">
            <a:extLst>
              <a:ext uri="{FF2B5EF4-FFF2-40B4-BE49-F238E27FC236}">
                <a16:creationId xmlns:a16="http://schemas.microsoft.com/office/drawing/2014/main" id="{162C0087-5FAF-68D9-4E5F-83C94ED99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549" y="1703009"/>
            <a:ext cx="2703653" cy="120340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Xanadu Quantum Technologies - Wikipedia">
            <a:extLst>
              <a:ext uri="{FF2B5EF4-FFF2-40B4-BE49-F238E27FC236}">
                <a16:creationId xmlns:a16="http://schemas.microsoft.com/office/drawing/2014/main" id="{A1B8E66A-B80A-9CCE-A196-568A6A016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145020"/>
            <a:ext cx="3199066" cy="2319537"/>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Q# - Q# Blog">
            <a:extLst>
              <a:ext uri="{FF2B5EF4-FFF2-40B4-BE49-F238E27FC236}">
                <a16:creationId xmlns:a16="http://schemas.microsoft.com/office/drawing/2014/main" id="{909AE418-DBEE-F4B0-465F-09621467E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05" t="9946" r="16714" b="11798"/>
          <a:stretch>
            <a:fillRect/>
          </a:stretch>
        </p:blipFill>
        <p:spPr bwMode="auto">
          <a:xfrm>
            <a:off x="5553217" y="1735545"/>
            <a:ext cx="2012414" cy="2351199"/>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73138B87-ED57-E09B-4359-35B54F4F3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2918741"/>
            <a:ext cx="4571082" cy="10392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mazon Braket adds support for hybrid quantum-classical algorithms -  SiliconANGLE">
            <a:extLst>
              <a:ext uri="{FF2B5EF4-FFF2-40B4-BE49-F238E27FC236}">
                <a16:creationId xmlns:a16="http://schemas.microsoft.com/office/drawing/2014/main" id="{77F35241-860D-EF5D-4752-03157BEEA05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536" t="24484" r="15783" b="24398"/>
          <a:stretch>
            <a:fillRect/>
          </a:stretch>
        </p:blipFill>
        <p:spPr bwMode="auto">
          <a:xfrm>
            <a:off x="5409282" y="4327887"/>
            <a:ext cx="5388434" cy="213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F41A-FE50-F87E-2E35-7C09477DE2A0}"/>
              </a:ext>
            </a:extLst>
          </p:cNvPr>
          <p:cNvSpPr>
            <a:spLocks noGrp="1"/>
          </p:cNvSpPr>
          <p:nvPr>
            <p:ph type="title"/>
          </p:nvPr>
        </p:nvSpPr>
        <p:spPr/>
        <p:txBody>
          <a:bodyPr/>
          <a:lstStyle/>
          <a:p>
            <a:r>
              <a:rPr lang="en-VN"/>
              <a:t>In Vietnam</a:t>
            </a:r>
          </a:p>
        </p:txBody>
      </p:sp>
      <p:sp>
        <p:nvSpPr>
          <p:cNvPr id="4" name="Slide Number Placeholder 3">
            <a:extLst>
              <a:ext uri="{FF2B5EF4-FFF2-40B4-BE49-F238E27FC236}">
                <a16:creationId xmlns:a16="http://schemas.microsoft.com/office/drawing/2014/main" id="{C9F9AC90-7F93-9263-FBE6-88F01266EC68}"/>
              </a:ext>
            </a:extLst>
          </p:cNvPr>
          <p:cNvSpPr>
            <a:spLocks noGrp="1"/>
          </p:cNvSpPr>
          <p:nvPr>
            <p:ph type="sldNum" sz="quarter" idx="12"/>
          </p:nvPr>
        </p:nvSpPr>
        <p:spPr/>
        <p:txBody>
          <a:bodyPr/>
          <a:lstStyle/>
          <a:p>
            <a:fld id="{4E9BB9E5-D81C-FE46-A488-49ADE3951462}" type="slidenum">
              <a:rPr lang="en-VN"/>
              <a:t>6</a:t>
            </a:fld>
            <a:endParaRPr lang="en-VN"/>
          </a:p>
        </p:txBody>
      </p:sp>
      <p:pic>
        <p:nvPicPr>
          <p:cNvPr id="1026" name="Picture 2" descr="May be a graphic of text that says &quot;YB uantum at VIET NAM NATIONAL UNIVERSITY Ho CHI MINH CITY&quot;">
            <a:extLst>
              <a:ext uri="{FF2B5EF4-FFF2-40B4-BE49-F238E27FC236}">
                <a16:creationId xmlns:a16="http://schemas.microsoft.com/office/drawing/2014/main" id="{7F21A906-3160-F6AD-98D2-DF47F1CF1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972115" cy="19004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y be a graphic of text that says &quot;VNQUANTUM PATRONIZED BY NIC&quot;">
            <a:extLst>
              <a:ext uri="{FF2B5EF4-FFF2-40B4-BE49-F238E27FC236}">
                <a16:creationId xmlns:a16="http://schemas.microsoft.com/office/drawing/2014/main" id="{98B76D6D-9248-90C3-2C7C-334BAD654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348" y="1690688"/>
            <a:ext cx="1972114" cy="1972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in a suit and tie speaking into a microphone&#10;&#10;AI-generated content may be incorrect.">
            <a:extLst>
              <a:ext uri="{FF2B5EF4-FFF2-40B4-BE49-F238E27FC236}">
                <a16:creationId xmlns:a16="http://schemas.microsoft.com/office/drawing/2014/main" id="{33C0B544-6805-A6FA-B7D6-51EF74DE2F5D}"/>
              </a:ext>
            </a:extLst>
          </p:cNvPr>
          <p:cNvPicPr>
            <a:picLocks noChangeAspect="1"/>
          </p:cNvPicPr>
          <p:nvPr/>
        </p:nvPicPr>
        <p:blipFill>
          <a:blip r:embed="rId4"/>
          <a:stretch>
            <a:fillRect/>
          </a:stretch>
        </p:blipFill>
        <p:spPr>
          <a:xfrm>
            <a:off x="838200" y="4068417"/>
            <a:ext cx="3084443" cy="2554304"/>
          </a:xfrm>
          <a:prstGeom prst="rect">
            <a:avLst/>
          </a:prstGeom>
        </p:spPr>
      </p:pic>
      <p:pic>
        <p:nvPicPr>
          <p:cNvPr id="1032" name="Picture 8" descr="Giới thiệu - CT GROUP VIETNAM">
            <a:extLst>
              <a:ext uri="{FF2B5EF4-FFF2-40B4-BE49-F238E27FC236}">
                <a16:creationId xmlns:a16="http://schemas.microsoft.com/office/drawing/2014/main" id="{BBDDBB5F-DAF1-0EE8-78F1-2138FA582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762" y="4068417"/>
            <a:ext cx="256540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y be a graphic of text that says &quot;Ky sư Phát triên giao thức mạng lượng tử- Quantum Network Engineer 2 Hà Nội X 2025-12-31 Ứng tuyển ngay Kỹ sư Công nghệ lượng tử Hà Nội 2025-12-31 Ky sư chính Công nghệ lượng tử ปี tuyển ngay ဂီ Hà Nội X 2025-12-31 Ky sư FPGA (Lĩnh vực Lượng tử) Ứng tuyển ngay 요 Hà Nội 2025-12-31 Ky sư Thuật toán lượng tử ั tuyển ngay 요 Nội X 2025-12-31 Ky sư Quang lượng tử Ứng tuyển ngay ខ្ Hà Nội 2025-12-31 Chuyên gia Công nghệ lượng tử 요 Hà Nội tuyển Ứngtuyểnngay ngay 2025-08-05 ั tuyển ngay&quot;">
            <a:extLst>
              <a:ext uri="{FF2B5EF4-FFF2-40B4-BE49-F238E27FC236}">
                <a16:creationId xmlns:a16="http://schemas.microsoft.com/office/drawing/2014/main" id="{8F5C4068-20A2-2A4E-13C1-C95BC2B2B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8281" y="2368773"/>
            <a:ext cx="3217048" cy="425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4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079F-CFF5-5EAA-9A99-C0D07A1DAF55}"/>
              </a:ext>
            </a:extLst>
          </p:cNvPr>
          <p:cNvSpPr>
            <a:spLocks noGrp="1"/>
          </p:cNvSpPr>
          <p:nvPr>
            <p:ph type="title"/>
          </p:nvPr>
        </p:nvSpPr>
        <p:spPr>
          <a:xfrm>
            <a:off x="838200" y="1"/>
            <a:ext cx="10515600" cy="1690688"/>
          </a:xfrm>
        </p:spPr>
        <p:txBody>
          <a:bodyPr/>
          <a:lstStyle/>
          <a:p>
            <a:r>
              <a:rPr lang="en-VN"/>
              <a:t>Pioneers</a:t>
            </a:r>
          </a:p>
        </p:txBody>
      </p:sp>
      <p:pic>
        <p:nvPicPr>
          <p:cNvPr id="6" name="Content Placeholder 5" descr="A person in a suit&#10;&#10;Description automatically generated with medium confidence">
            <a:extLst>
              <a:ext uri="{FF2B5EF4-FFF2-40B4-BE49-F238E27FC236}">
                <a16:creationId xmlns:a16="http://schemas.microsoft.com/office/drawing/2014/main" id="{C05B5690-F25A-7DAE-E8EC-A999A3E27AE7}"/>
              </a:ext>
            </a:extLst>
          </p:cNvPr>
          <p:cNvPicPr>
            <a:picLocks noGrp="1" noChangeAspect="1"/>
          </p:cNvPicPr>
          <p:nvPr>
            <p:ph idx="1"/>
          </p:nvPr>
        </p:nvPicPr>
        <p:blipFill rotWithShape="1">
          <a:blip r:embed="rId3"/>
          <a:srcRect b="8260"/>
          <a:stretch/>
        </p:blipFill>
        <p:spPr>
          <a:xfrm>
            <a:off x="277391" y="1696726"/>
            <a:ext cx="4708769" cy="3991898"/>
          </a:xfrm>
        </p:spPr>
      </p:pic>
      <p:sp>
        <p:nvSpPr>
          <p:cNvPr id="4" name="Slide Number Placeholder 3">
            <a:extLst>
              <a:ext uri="{FF2B5EF4-FFF2-40B4-BE49-F238E27FC236}">
                <a16:creationId xmlns:a16="http://schemas.microsoft.com/office/drawing/2014/main" id="{73A12447-95CE-12AA-7AE3-B6C3991A8E45}"/>
              </a:ext>
            </a:extLst>
          </p:cNvPr>
          <p:cNvSpPr>
            <a:spLocks noGrp="1"/>
          </p:cNvSpPr>
          <p:nvPr>
            <p:ph type="sldNum" sz="quarter" idx="12"/>
          </p:nvPr>
        </p:nvSpPr>
        <p:spPr/>
        <p:txBody>
          <a:bodyPr/>
          <a:lstStyle/>
          <a:p>
            <a:fld id="{4E9BB9E5-D81C-FE46-A488-49ADE3951462}" type="slidenum">
              <a:t>7</a:t>
            </a:fld>
            <a:endParaRPr lang="en-VN"/>
          </a:p>
        </p:txBody>
      </p:sp>
      <p:pic>
        <p:nvPicPr>
          <p:cNvPr id="8" name="Picture 7" descr="A picture containing text, person, indoor, orange&#10;&#10;Description automatically generated">
            <a:extLst>
              <a:ext uri="{FF2B5EF4-FFF2-40B4-BE49-F238E27FC236}">
                <a16:creationId xmlns:a16="http://schemas.microsoft.com/office/drawing/2014/main" id="{5151C2FD-B288-7E48-493A-A2419C66C58B}"/>
              </a:ext>
            </a:extLst>
          </p:cNvPr>
          <p:cNvPicPr>
            <a:picLocks noChangeAspect="1"/>
          </p:cNvPicPr>
          <p:nvPr/>
        </p:nvPicPr>
        <p:blipFill rotWithShape="1">
          <a:blip r:embed="rId4"/>
          <a:srcRect r="52217" b="20732"/>
          <a:stretch/>
        </p:blipFill>
        <p:spPr>
          <a:xfrm>
            <a:off x="4167553" y="1642673"/>
            <a:ext cx="4038751" cy="4013293"/>
          </a:xfrm>
          <a:prstGeom prst="rect">
            <a:avLst/>
          </a:prstGeom>
        </p:spPr>
      </p:pic>
      <p:sp>
        <p:nvSpPr>
          <p:cNvPr id="3" name="TextBox 2">
            <a:extLst>
              <a:ext uri="{FF2B5EF4-FFF2-40B4-BE49-F238E27FC236}">
                <a16:creationId xmlns:a16="http://schemas.microsoft.com/office/drawing/2014/main" id="{CD776825-1D4E-0434-F80F-8CA37E7841C5}"/>
              </a:ext>
            </a:extLst>
          </p:cNvPr>
          <p:cNvSpPr txBox="1"/>
          <p:nvPr/>
        </p:nvSpPr>
        <p:spPr>
          <a:xfrm>
            <a:off x="905608" y="5662005"/>
            <a:ext cx="3261946" cy="923330"/>
          </a:xfrm>
          <a:prstGeom prst="rect">
            <a:avLst/>
          </a:prstGeom>
          <a:noFill/>
        </p:spPr>
        <p:txBody>
          <a:bodyPr wrap="square" rtlCol="0">
            <a:spAutoFit/>
          </a:bodyPr>
          <a:lstStyle/>
          <a:p>
            <a:r>
              <a:rPr lang="en-VN"/>
              <a:t>Richard Feynman (1918 – 1988) – First idea about quantum computer</a:t>
            </a:r>
          </a:p>
        </p:txBody>
      </p:sp>
      <p:pic>
        <p:nvPicPr>
          <p:cNvPr id="5" name="Picture 4" descr="A picture containing text, person, indoor, orange&#10;&#10;Description automatically generated">
            <a:extLst>
              <a:ext uri="{FF2B5EF4-FFF2-40B4-BE49-F238E27FC236}">
                <a16:creationId xmlns:a16="http://schemas.microsoft.com/office/drawing/2014/main" id="{DAB52729-B7AD-4BE3-1248-F9DFEB4975C3}"/>
              </a:ext>
            </a:extLst>
          </p:cNvPr>
          <p:cNvPicPr>
            <a:picLocks noChangeAspect="1"/>
          </p:cNvPicPr>
          <p:nvPr/>
        </p:nvPicPr>
        <p:blipFill rotWithShape="1">
          <a:blip r:embed="rId4"/>
          <a:srcRect l="49215" r="5318" b="21095"/>
          <a:stretch/>
        </p:blipFill>
        <p:spPr>
          <a:xfrm>
            <a:off x="8252112" y="1636635"/>
            <a:ext cx="3814431" cy="3965278"/>
          </a:xfrm>
          <a:prstGeom prst="rect">
            <a:avLst/>
          </a:prstGeom>
        </p:spPr>
      </p:pic>
      <p:sp>
        <p:nvSpPr>
          <p:cNvPr id="7" name="TextBox 6">
            <a:extLst>
              <a:ext uri="{FF2B5EF4-FFF2-40B4-BE49-F238E27FC236}">
                <a16:creationId xmlns:a16="http://schemas.microsoft.com/office/drawing/2014/main" id="{C3A3D655-C9C5-CD4C-8158-1FEAB9F85089}"/>
              </a:ext>
            </a:extLst>
          </p:cNvPr>
          <p:cNvSpPr txBox="1"/>
          <p:nvPr/>
        </p:nvSpPr>
        <p:spPr>
          <a:xfrm>
            <a:off x="4167553" y="5662005"/>
            <a:ext cx="3990431" cy="923330"/>
          </a:xfrm>
          <a:prstGeom prst="rect">
            <a:avLst/>
          </a:prstGeom>
          <a:noFill/>
        </p:spPr>
        <p:txBody>
          <a:bodyPr wrap="square" rtlCol="0">
            <a:spAutoFit/>
          </a:bodyPr>
          <a:lstStyle/>
          <a:p>
            <a:r>
              <a:rPr lang="en-VN"/>
              <a:t>David Deutsch (1953) – Father of quantum algorithms: Deutsch algorithm, Deutsch – Jozsa algorithm, …</a:t>
            </a:r>
          </a:p>
        </p:txBody>
      </p:sp>
      <p:sp>
        <p:nvSpPr>
          <p:cNvPr id="9" name="TextBox 8">
            <a:extLst>
              <a:ext uri="{FF2B5EF4-FFF2-40B4-BE49-F238E27FC236}">
                <a16:creationId xmlns:a16="http://schemas.microsoft.com/office/drawing/2014/main" id="{05435364-D6EB-A613-21C3-E84D9FCC0E99}"/>
              </a:ext>
            </a:extLst>
          </p:cNvPr>
          <p:cNvSpPr txBox="1"/>
          <p:nvPr/>
        </p:nvSpPr>
        <p:spPr>
          <a:xfrm>
            <a:off x="8157984" y="5655966"/>
            <a:ext cx="3990431" cy="646331"/>
          </a:xfrm>
          <a:prstGeom prst="rect">
            <a:avLst/>
          </a:prstGeom>
          <a:noFill/>
        </p:spPr>
        <p:txBody>
          <a:bodyPr wrap="square" rtlCol="0">
            <a:spAutoFit/>
          </a:bodyPr>
          <a:lstStyle/>
          <a:p>
            <a:r>
              <a:rPr lang="en-VN"/>
              <a:t>Andrew Chi-chih Yao (1946) – Develop the background for quantum computing</a:t>
            </a:r>
          </a:p>
        </p:txBody>
      </p:sp>
    </p:spTree>
    <p:extLst>
      <p:ext uri="{BB962C8B-B14F-4D97-AF65-F5344CB8AC3E}">
        <p14:creationId xmlns:p14="http://schemas.microsoft.com/office/powerpoint/2010/main" val="53016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B0294-051C-F16B-09F4-F3D7DC0C5F8F}"/>
              </a:ext>
            </a:extLst>
          </p:cNvPr>
          <p:cNvSpPr>
            <a:spLocks noGrp="1"/>
          </p:cNvSpPr>
          <p:nvPr>
            <p:ph type="title"/>
          </p:nvPr>
        </p:nvSpPr>
        <p:spPr>
          <a:xfrm>
            <a:off x="838199" y="365125"/>
            <a:ext cx="10926913" cy="1325563"/>
          </a:xfrm>
        </p:spPr>
        <p:txBody>
          <a:bodyPr/>
          <a:lstStyle/>
          <a:p>
            <a:r>
              <a:rPr lang="en-VN"/>
              <a:t>1. Quantum properties: Qubits &amp; Superposition</a:t>
            </a:r>
          </a:p>
        </p:txBody>
      </p:sp>
      <p:sp>
        <p:nvSpPr>
          <p:cNvPr id="4" name="Slide Number Placeholder 3">
            <a:extLst>
              <a:ext uri="{FF2B5EF4-FFF2-40B4-BE49-F238E27FC236}">
                <a16:creationId xmlns:a16="http://schemas.microsoft.com/office/drawing/2014/main" id="{5D893294-0030-1138-F8A2-88C8C5134442}"/>
              </a:ext>
            </a:extLst>
          </p:cNvPr>
          <p:cNvSpPr>
            <a:spLocks noGrp="1"/>
          </p:cNvSpPr>
          <p:nvPr>
            <p:ph type="sldNum" sz="quarter" idx="12"/>
          </p:nvPr>
        </p:nvSpPr>
        <p:spPr/>
        <p:txBody>
          <a:bodyPr/>
          <a:lstStyle/>
          <a:p>
            <a:fld id="{4E9BB9E5-D81C-FE46-A488-49ADE3951462}" type="slidenum">
              <a:t>8</a:t>
            </a:fld>
            <a:endParaRPr lang="en-VN"/>
          </a:p>
        </p:txBody>
      </p:sp>
      <p:sp>
        <p:nvSpPr>
          <p:cNvPr id="9" name="TextBox 8">
            <a:extLst>
              <a:ext uri="{FF2B5EF4-FFF2-40B4-BE49-F238E27FC236}">
                <a16:creationId xmlns:a16="http://schemas.microsoft.com/office/drawing/2014/main" id="{077090BD-7773-A6AC-2D72-803C7B0C0A96}"/>
              </a:ext>
            </a:extLst>
          </p:cNvPr>
          <p:cNvSpPr txBox="1"/>
          <p:nvPr/>
        </p:nvSpPr>
        <p:spPr>
          <a:xfrm>
            <a:off x="838200" y="5701323"/>
            <a:ext cx="2032000" cy="369332"/>
          </a:xfrm>
          <a:prstGeom prst="rect">
            <a:avLst/>
          </a:prstGeom>
          <a:noFill/>
        </p:spPr>
        <p:txBody>
          <a:bodyPr wrap="square" rtlCol="0">
            <a:spAutoFit/>
          </a:bodyPr>
          <a:lstStyle/>
          <a:p>
            <a:r>
              <a:rPr lang="en-VN"/>
              <a:t>Schrodinger’s cat</a:t>
            </a:r>
          </a:p>
        </p:txBody>
      </p:sp>
      <p:pic>
        <p:nvPicPr>
          <p:cNvPr id="26630" name="Picture 6" descr="Λογισμός Dirac | Science Wiki | Fandom">
            <a:extLst>
              <a:ext uri="{FF2B5EF4-FFF2-40B4-BE49-F238E27FC236}">
                <a16:creationId xmlns:a16="http://schemas.microsoft.com/office/drawing/2014/main" id="{3267D8F0-EF87-87C8-49BD-7FBDC7A37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49" r="10500" b="54120"/>
          <a:stretch/>
        </p:blipFill>
        <p:spPr bwMode="auto">
          <a:xfrm>
            <a:off x="838200" y="3778861"/>
            <a:ext cx="5240628" cy="1775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Λογισμός Dirac | Science Wiki | Fandom">
            <a:extLst>
              <a:ext uri="{FF2B5EF4-FFF2-40B4-BE49-F238E27FC236}">
                <a16:creationId xmlns:a16="http://schemas.microsoft.com/office/drawing/2014/main" id="{DD3B8CEA-6311-6D1C-CB87-69FFE9574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7" t="45880" r="24227"/>
          <a:stretch/>
        </p:blipFill>
        <p:spPr bwMode="auto">
          <a:xfrm>
            <a:off x="5892801" y="3778861"/>
            <a:ext cx="5872312" cy="20939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 Bit or Two About Qubits | 1QBit">
            <a:extLst>
              <a:ext uri="{FF2B5EF4-FFF2-40B4-BE49-F238E27FC236}">
                <a16:creationId xmlns:a16="http://schemas.microsoft.com/office/drawing/2014/main" id="{8C44E387-C4C9-7BE5-413E-AA4328C3C1A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4799" t="34987" r="17548" b="12507"/>
          <a:stretch/>
        </p:blipFill>
        <p:spPr bwMode="auto">
          <a:xfrm>
            <a:off x="838200" y="1605192"/>
            <a:ext cx="3639038" cy="17223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4841FA-13F9-D9EF-5994-187BD9DBE258}"/>
              </a:ext>
            </a:extLst>
          </p:cNvPr>
          <p:cNvSpPr txBox="1"/>
          <p:nvPr/>
        </p:nvSpPr>
        <p:spPr>
          <a:xfrm>
            <a:off x="838200" y="3345751"/>
            <a:ext cx="2032000" cy="369332"/>
          </a:xfrm>
          <a:prstGeom prst="rect">
            <a:avLst/>
          </a:prstGeom>
          <a:noFill/>
        </p:spPr>
        <p:txBody>
          <a:bodyPr wrap="square" rtlCol="0">
            <a:spAutoFit/>
          </a:bodyPr>
          <a:lstStyle/>
          <a:p>
            <a:r>
              <a:rPr lang="en-VN"/>
              <a:t>Classical bit</a:t>
            </a:r>
          </a:p>
        </p:txBody>
      </p:sp>
      <p:sp>
        <p:nvSpPr>
          <p:cNvPr id="6" name="TextBox 5">
            <a:extLst>
              <a:ext uri="{FF2B5EF4-FFF2-40B4-BE49-F238E27FC236}">
                <a16:creationId xmlns:a16="http://schemas.microsoft.com/office/drawing/2014/main" id="{4C1F7041-7230-0BDD-7C56-85BCA8D10E5D}"/>
              </a:ext>
            </a:extLst>
          </p:cNvPr>
          <p:cNvSpPr txBox="1"/>
          <p:nvPr/>
        </p:nvSpPr>
        <p:spPr>
          <a:xfrm>
            <a:off x="3285066" y="3345751"/>
            <a:ext cx="2531534" cy="369332"/>
          </a:xfrm>
          <a:prstGeom prst="rect">
            <a:avLst/>
          </a:prstGeom>
          <a:noFill/>
        </p:spPr>
        <p:txBody>
          <a:bodyPr wrap="square" rtlCol="0">
            <a:spAutoFit/>
          </a:bodyPr>
          <a:lstStyle/>
          <a:p>
            <a:r>
              <a:rPr lang="en-VN"/>
              <a:t>Quantum bit (Qubit)</a:t>
            </a:r>
          </a:p>
        </p:txBody>
      </p:sp>
      <p:sp>
        <p:nvSpPr>
          <p:cNvPr id="8" name="TextBox 7">
            <a:extLst>
              <a:ext uri="{FF2B5EF4-FFF2-40B4-BE49-F238E27FC236}">
                <a16:creationId xmlns:a16="http://schemas.microsoft.com/office/drawing/2014/main" id="{D0A06218-B512-93CE-E2E7-8C4ECD3728B9}"/>
              </a:ext>
            </a:extLst>
          </p:cNvPr>
          <p:cNvSpPr txBox="1"/>
          <p:nvPr/>
        </p:nvSpPr>
        <p:spPr>
          <a:xfrm>
            <a:off x="838200" y="6400412"/>
            <a:ext cx="8217877" cy="276999"/>
          </a:xfrm>
          <a:prstGeom prst="rect">
            <a:avLst/>
          </a:prstGeom>
          <a:noFill/>
        </p:spPr>
        <p:txBody>
          <a:bodyPr wrap="square">
            <a:spAutoFit/>
          </a:bodyPr>
          <a:lstStyle/>
          <a:p>
            <a:r>
              <a:rPr lang="en-US" sz="1200"/>
              <a:t>[1] Nielsen et al. Book: Quantum computation and quantum information (2020).</a:t>
            </a:r>
            <a:r>
              <a:rPr lang="en-US" sz="1200" b="1"/>
              <a:t> </a:t>
            </a:r>
            <a:endParaRPr lang="en-VN" sz="1200"/>
          </a:p>
        </p:txBody>
      </p:sp>
    </p:spTree>
    <p:extLst>
      <p:ext uri="{BB962C8B-B14F-4D97-AF65-F5344CB8AC3E}">
        <p14:creationId xmlns:p14="http://schemas.microsoft.com/office/powerpoint/2010/main" val="60667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EAE-7972-8702-77B8-B4DF5771DC18}"/>
              </a:ext>
            </a:extLst>
          </p:cNvPr>
          <p:cNvSpPr>
            <a:spLocks noGrp="1"/>
          </p:cNvSpPr>
          <p:nvPr>
            <p:ph type="title"/>
          </p:nvPr>
        </p:nvSpPr>
        <p:spPr>
          <a:xfrm>
            <a:off x="883740" y="-1764"/>
            <a:ext cx="10515600" cy="1081022"/>
          </a:xfrm>
        </p:spPr>
        <p:txBody>
          <a:bodyPr/>
          <a:lstStyle/>
          <a:p>
            <a:r>
              <a:rPr lang="en-VN"/>
              <a:t>1. Quantum properties: entanglement</a:t>
            </a:r>
          </a:p>
        </p:txBody>
      </p:sp>
      <p:sp>
        <p:nvSpPr>
          <p:cNvPr id="4" name="Slide Number Placeholder 3">
            <a:extLst>
              <a:ext uri="{FF2B5EF4-FFF2-40B4-BE49-F238E27FC236}">
                <a16:creationId xmlns:a16="http://schemas.microsoft.com/office/drawing/2014/main" id="{D77B9C30-F45B-B6DA-14F1-63A50420465F}"/>
              </a:ext>
            </a:extLst>
          </p:cNvPr>
          <p:cNvSpPr>
            <a:spLocks noGrp="1"/>
          </p:cNvSpPr>
          <p:nvPr>
            <p:ph type="sldNum" sz="quarter" idx="12"/>
          </p:nvPr>
        </p:nvSpPr>
        <p:spPr/>
        <p:txBody>
          <a:bodyPr/>
          <a:lstStyle/>
          <a:p>
            <a:fld id="{4E9BB9E5-D81C-FE46-A488-49ADE3951462}" type="slidenum">
              <a:t>9</a:t>
            </a:fld>
            <a:endParaRPr lang="en-VN"/>
          </a:p>
        </p:txBody>
      </p:sp>
      <p:sp>
        <p:nvSpPr>
          <p:cNvPr id="5" name="Oval 4">
            <a:extLst>
              <a:ext uri="{FF2B5EF4-FFF2-40B4-BE49-F238E27FC236}">
                <a16:creationId xmlns:a16="http://schemas.microsoft.com/office/drawing/2014/main" id="{7D386309-1697-3F7A-C971-7C216AFFAA56}"/>
              </a:ext>
            </a:extLst>
          </p:cNvPr>
          <p:cNvSpPr/>
          <p:nvPr/>
        </p:nvSpPr>
        <p:spPr>
          <a:xfrm>
            <a:off x="838200" y="1363964"/>
            <a:ext cx="1308100" cy="13081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AF79217E-0081-D1A8-4149-8999E011BFC5}"/>
              </a:ext>
            </a:extLst>
          </p:cNvPr>
          <p:cNvSpPr/>
          <p:nvPr/>
        </p:nvSpPr>
        <p:spPr>
          <a:xfrm>
            <a:off x="838200" y="1852914"/>
            <a:ext cx="1308100" cy="330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8" name="Straight Arrow Connector 7">
            <a:extLst>
              <a:ext uri="{FF2B5EF4-FFF2-40B4-BE49-F238E27FC236}">
                <a16:creationId xmlns:a16="http://schemas.microsoft.com/office/drawing/2014/main" id="{4FA57790-FACF-BC2B-EC39-3E0B0856FD82}"/>
              </a:ext>
            </a:extLst>
          </p:cNvPr>
          <p:cNvCxnSpPr/>
          <p:nvPr/>
        </p:nvCxnSpPr>
        <p:spPr>
          <a:xfrm flipV="1">
            <a:off x="1492250" y="1135364"/>
            <a:ext cx="0" cy="8826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B5D6765-FF96-C76B-FA5A-9399A8970161}"/>
              </a:ext>
            </a:extLst>
          </p:cNvPr>
          <p:cNvCxnSpPr>
            <a:cxnSpLocks/>
          </p:cNvCxnSpPr>
          <p:nvPr/>
        </p:nvCxnSpPr>
        <p:spPr>
          <a:xfrm>
            <a:off x="1492250" y="2018014"/>
            <a:ext cx="0" cy="8699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CF15513-8A2D-4999-385D-3FE93F0E8D1D}"/>
              </a:ext>
            </a:extLst>
          </p:cNvPr>
          <p:cNvSpPr/>
          <p:nvPr/>
        </p:nvSpPr>
        <p:spPr>
          <a:xfrm>
            <a:off x="1446710" y="1983041"/>
            <a:ext cx="91080" cy="910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C1FB4F5C-BF22-6759-E23A-A3EC00CEDF37}"/>
              </a:ext>
            </a:extLst>
          </p:cNvPr>
          <p:cNvSpPr/>
          <p:nvPr/>
        </p:nvSpPr>
        <p:spPr>
          <a:xfrm>
            <a:off x="3393558" y="1363964"/>
            <a:ext cx="1308100" cy="13081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Oval 12">
            <a:extLst>
              <a:ext uri="{FF2B5EF4-FFF2-40B4-BE49-F238E27FC236}">
                <a16:creationId xmlns:a16="http://schemas.microsoft.com/office/drawing/2014/main" id="{B0A2638A-63B5-F5D5-44DB-AAC328606529}"/>
              </a:ext>
            </a:extLst>
          </p:cNvPr>
          <p:cNvSpPr/>
          <p:nvPr/>
        </p:nvSpPr>
        <p:spPr>
          <a:xfrm>
            <a:off x="3393558" y="1852914"/>
            <a:ext cx="1308100" cy="330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4" name="Straight Arrow Connector 13">
            <a:extLst>
              <a:ext uri="{FF2B5EF4-FFF2-40B4-BE49-F238E27FC236}">
                <a16:creationId xmlns:a16="http://schemas.microsoft.com/office/drawing/2014/main" id="{A6C0132B-FA23-0EF2-E2E3-155AF1FE1FEF}"/>
              </a:ext>
            </a:extLst>
          </p:cNvPr>
          <p:cNvCxnSpPr/>
          <p:nvPr/>
        </p:nvCxnSpPr>
        <p:spPr>
          <a:xfrm flipV="1">
            <a:off x="4047608" y="1135364"/>
            <a:ext cx="0" cy="8826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26CD039-A16A-B9C6-76DC-4FA1D57FE5CB}"/>
              </a:ext>
            </a:extLst>
          </p:cNvPr>
          <p:cNvCxnSpPr>
            <a:cxnSpLocks/>
          </p:cNvCxnSpPr>
          <p:nvPr/>
        </p:nvCxnSpPr>
        <p:spPr>
          <a:xfrm>
            <a:off x="4047608" y="2018014"/>
            <a:ext cx="0" cy="8699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30215F7D-73FE-1A6E-EEE3-0EE294F2DD05}"/>
              </a:ext>
            </a:extLst>
          </p:cNvPr>
          <p:cNvSpPr/>
          <p:nvPr/>
        </p:nvSpPr>
        <p:spPr>
          <a:xfrm>
            <a:off x="4002068" y="1983041"/>
            <a:ext cx="91080" cy="910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8F383A74-A869-08EB-E407-4270B9E14554}"/>
                  </a:ext>
                </a:extLst>
              </p14:cNvPr>
              <p14:cNvContentPartPr/>
              <p14:nvPr/>
            </p14:nvContentPartPr>
            <p14:xfrm>
              <a:off x="2212635" y="1939657"/>
              <a:ext cx="1075680" cy="256320"/>
            </p14:xfrm>
          </p:contentPart>
        </mc:Choice>
        <mc:Fallback xmlns="">
          <p:pic>
            <p:nvPicPr>
              <p:cNvPr id="25" name="Ink 24">
                <a:extLst>
                  <a:ext uri="{FF2B5EF4-FFF2-40B4-BE49-F238E27FC236}">
                    <a16:creationId xmlns:a16="http://schemas.microsoft.com/office/drawing/2014/main" id="{8F383A74-A869-08EB-E407-4270B9E14554}"/>
                  </a:ext>
                </a:extLst>
              </p:cNvPr>
              <p:cNvPicPr/>
              <p:nvPr/>
            </p:nvPicPr>
            <p:blipFill>
              <a:blip r:embed="rId4"/>
              <a:stretch>
                <a:fillRect/>
              </a:stretch>
            </p:blipFill>
            <p:spPr>
              <a:xfrm>
                <a:off x="2203632" y="1930670"/>
                <a:ext cx="1093326" cy="273935"/>
              </a:xfrm>
              <a:prstGeom prst="rect">
                <a:avLst/>
              </a:prstGeom>
            </p:spPr>
          </p:pic>
        </mc:Fallback>
      </mc:AlternateContent>
      <p:cxnSp>
        <p:nvCxnSpPr>
          <p:cNvPr id="27" name="Straight Arrow Connector 26">
            <a:extLst>
              <a:ext uri="{FF2B5EF4-FFF2-40B4-BE49-F238E27FC236}">
                <a16:creationId xmlns:a16="http://schemas.microsoft.com/office/drawing/2014/main" id="{9890E14B-91DB-0C1F-8D95-FE80D26D2CE5}"/>
              </a:ext>
            </a:extLst>
          </p:cNvPr>
          <p:cNvCxnSpPr>
            <a:cxnSpLocks/>
          </p:cNvCxnSpPr>
          <p:nvPr/>
        </p:nvCxnSpPr>
        <p:spPr>
          <a:xfrm>
            <a:off x="1446710" y="3416453"/>
            <a:ext cx="0" cy="670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8951E5D-56C8-F2CD-B53B-7FACA4600ACD}"/>
              </a:ext>
            </a:extLst>
          </p:cNvPr>
          <p:cNvSpPr txBox="1"/>
          <p:nvPr/>
        </p:nvSpPr>
        <p:spPr>
          <a:xfrm>
            <a:off x="1537790" y="3506554"/>
            <a:ext cx="1508426" cy="369332"/>
          </a:xfrm>
          <a:prstGeom prst="rect">
            <a:avLst/>
          </a:prstGeom>
          <a:noFill/>
          <a:ln>
            <a:solidFill>
              <a:schemeClr val="tx1"/>
            </a:solidFill>
          </a:ln>
        </p:spPr>
        <p:txBody>
          <a:bodyPr wrap="none" rtlCol="0">
            <a:spAutoFit/>
          </a:bodyPr>
          <a:lstStyle/>
          <a:p>
            <a:r>
              <a:rPr lang="en-VN"/>
              <a:t>Measurement</a:t>
            </a:r>
          </a:p>
        </p:txBody>
      </p:sp>
      <p:sp>
        <p:nvSpPr>
          <p:cNvPr id="29" name="Oval 28">
            <a:extLst>
              <a:ext uri="{FF2B5EF4-FFF2-40B4-BE49-F238E27FC236}">
                <a16:creationId xmlns:a16="http://schemas.microsoft.com/office/drawing/2014/main" id="{8E6CFD50-3B9B-13AE-37C3-B66AD74ACE58}"/>
              </a:ext>
            </a:extLst>
          </p:cNvPr>
          <p:cNvSpPr/>
          <p:nvPr/>
        </p:nvSpPr>
        <p:spPr>
          <a:xfrm>
            <a:off x="792660" y="4476807"/>
            <a:ext cx="1308100" cy="13081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Oval 29">
            <a:extLst>
              <a:ext uri="{FF2B5EF4-FFF2-40B4-BE49-F238E27FC236}">
                <a16:creationId xmlns:a16="http://schemas.microsoft.com/office/drawing/2014/main" id="{A2FEEB45-7185-906C-1ED3-7C641A09BD98}"/>
              </a:ext>
            </a:extLst>
          </p:cNvPr>
          <p:cNvSpPr/>
          <p:nvPr/>
        </p:nvSpPr>
        <p:spPr>
          <a:xfrm>
            <a:off x="792660" y="4965757"/>
            <a:ext cx="1308100" cy="330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31" name="Straight Arrow Connector 30">
            <a:extLst>
              <a:ext uri="{FF2B5EF4-FFF2-40B4-BE49-F238E27FC236}">
                <a16:creationId xmlns:a16="http://schemas.microsoft.com/office/drawing/2014/main" id="{96F4A2CF-8CC6-89E3-2407-923623D0BFDB}"/>
              </a:ext>
            </a:extLst>
          </p:cNvPr>
          <p:cNvCxnSpPr/>
          <p:nvPr/>
        </p:nvCxnSpPr>
        <p:spPr>
          <a:xfrm flipV="1">
            <a:off x="1446710" y="4248207"/>
            <a:ext cx="0" cy="8826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379AE491-B8A2-EE85-AAF5-8B2435F41C4A}"/>
              </a:ext>
            </a:extLst>
          </p:cNvPr>
          <p:cNvSpPr/>
          <p:nvPr/>
        </p:nvSpPr>
        <p:spPr>
          <a:xfrm>
            <a:off x="1401170" y="5095884"/>
            <a:ext cx="91080" cy="910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cxnSp>
        <p:nvCxnSpPr>
          <p:cNvPr id="37" name="Straight Arrow Connector 36">
            <a:extLst>
              <a:ext uri="{FF2B5EF4-FFF2-40B4-BE49-F238E27FC236}">
                <a16:creationId xmlns:a16="http://schemas.microsoft.com/office/drawing/2014/main" id="{3D984E27-29C5-5999-F004-F73E7C7EDB6C}"/>
              </a:ext>
            </a:extLst>
          </p:cNvPr>
          <p:cNvCxnSpPr>
            <a:cxnSpLocks/>
          </p:cNvCxnSpPr>
          <p:nvPr/>
        </p:nvCxnSpPr>
        <p:spPr>
          <a:xfrm>
            <a:off x="4047608" y="3411122"/>
            <a:ext cx="1924345" cy="670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57C3C8F5-3987-3E60-3823-B2F223D774D6}"/>
              </a:ext>
            </a:extLst>
          </p:cNvPr>
          <p:cNvSpPr/>
          <p:nvPr/>
        </p:nvSpPr>
        <p:spPr>
          <a:xfrm>
            <a:off x="5441950" y="4240015"/>
            <a:ext cx="1308100" cy="13081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41">
            <a:extLst>
              <a:ext uri="{FF2B5EF4-FFF2-40B4-BE49-F238E27FC236}">
                <a16:creationId xmlns:a16="http://schemas.microsoft.com/office/drawing/2014/main" id="{1D90C1F1-CAAA-F31A-B369-317DD44F5209}"/>
              </a:ext>
            </a:extLst>
          </p:cNvPr>
          <p:cNvSpPr/>
          <p:nvPr/>
        </p:nvSpPr>
        <p:spPr>
          <a:xfrm>
            <a:off x="5441950" y="4728965"/>
            <a:ext cx="1308100" cy="330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43" name="Straight Arrow Connector 42">
            <a:extLst>
              <a:ext uri="{FF2B5EF4-FFF2-40B4-BE49-F238E27FC236}">
                <a16:creationId xmlns:a16="http://schemas.microsoft.com/office/drawing/2014/main" id="{563F7B17-E943-42D4-53E6-D19416819A6F}"/>
              </a:ext>
            </a:extLst>
          </p:cNvPr>
          <p:cNvCxnSpPr>
            <a:cxnSpLocks/>
          </p:cNvCxnSpPr>
          <p:nvPr/>
        </p:nvCxnSpPr>
        <p:spPr>
          <a:xfrm>
            <a:off x="6096000" y="4894065"/>
            <a:ext cx="0" cy="9616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C900BEB-7BD6-37E6-69EB-EB03266918F6}"/>
              </a:ext>
            </a:extLst>
          </p:cNvPr>
          <p:cNvSpPr/>
          <p:nvPr/>
        </p:nvSpPr>
        <p:spPr>
          <a:xfrm>
            <a:off x="6050460" y="4859092"/>
            <a:ext cx="91080" cy="910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VN"/>
          </a:p>
        </p:txBody>
      </p:sp>
      <p:sp>
        <p:nvSpPr>
          <p:cNvPr id="20" name="TextBox 19">
            <a:extLst>
              <a:ext uri="{FF2B5EF4-FFF2-40B4-BE49-F238E27FC236}">
                <a16:creationId xmlns:a16="http://schemas.microsoft.com/office/drawing/2014/main" id="{E26377D6-F0D2-C36F-74ED-E5447572F3D4}"/>
              </a:ext>
            </a:extLst>
          </p:cNvPr>
          <p:cNvSpPr txBox="1"/>
          <p:nvPr/>
        </p:nvSpPr>
        <p:spPr>
          <a:xfrm>
            <a:off x="1257307" y="3033345"/>
            <a:ext cx="3481362" cy="369332"/>
          </a:xfrm>
          <a:prstGeom prst="rect">
            <a:avLst/>
          </a:prstGeom>
          <a:noFill/>
        </p:spPr>
        <p:txBody>
          <a:bodyPr wrap="square" rtlCol="0">
            <a:spAutoFit/>
          </a:bodyPr>
          <a:lstStyle/>
          <a:p>
            <a:r>
              <a:rPr lang="en-VN"/>
              <a:t>Two entangled particles system</a:t>
            </a:r>
          </a:p>
        </p:txBody>
      </p:sp>
      <p:sp>
        <p:nvSpPr>
          <p:cNvPr id="21" name="TextBox 20">
            <a:extLst>
              <a:ext uri="{FF2B5EF4-FFF2-40B4-BE49-F238E27FC236}">
                <a16:creationId xmlns:a16="http://schemas.microsoft.com/office/drawing/2014/main" id="{34A82804-7E1E-0CC8-5A54-855991EFD241}"/>
              </a:ext>
            </a:extLst>
          </p:cNvPr>
          <p:cNvSpPr txBox="1"/>
          <p:nvPr/>
        </p:nvSpPr>
        <p:spPr>
          <a:xfrm>
            <a:off x="910345" y="5885072"/>
            <a:ext cx="1072730" cy="369332"/>
          </a:xfrm>
          <a:prstGeom prst="rect">
            <a:avLst/>
          </a:prstGeom>
          <a:noFill/>
        </p:spPr>
        <p:txBody>
          <a:bodyPr wrap="none" rtlCol="0">
            <a:spAutoFit/>
          </a:bodyPr>
          <a:lstStyle/>
          <a:p>
            <a:r>
              <a:rPr lang="en-VN"/>
              <a:t>Spin “up”</a:t>
            </a:r>
          </a:p>
        </p:txBody>
      </p:sp>
      <p:sp>
        <p:nvSpPr>
          <p:cNvPr id="22" name="TextBox 21">
            <a:extLst>
              <a:ext uri="{FF2B5EF4-FFF2-40B4-BE49-F238E27FC236}">
                <a16:creationId xmlns:a16="http://schemas.microsoft.com/office/drawing/2014/main" id="{C15BD959-D75E-8A27-4AA5-46CF9DD81EDF}"/>
              </a:ext>
            </a:extLst>
          </p:cNvPr>
          <p:cNvSpPr txBox="1"/>
          <p:nvPr/>
        </p:nvSpPr>
        <p:spPr>
          <a:xfrm>
            <a:off x="5009780" y="5896883"/>
            <a:ext cx="2350836" cy="369332"/>
          </a:xfrm>
          <a:prstGeom prst="rect">
            <a:avLst/>
          </a:prstGeom>
          <a:noFill/>
        </p:spPr>
        <p:txBody>
          <a:bodyPr wrap="none" rtlCol="0">
            <a:spAutoFit/>
          </a:bodyPr>
          <a:lstStyle/>
          <a:p>
            <a:r>
              <a:rPr lang="en-VN"/>
              <a:t>“Must be” spin “down”</a:t>
            </a:r>
          </a:p>
        </p:txBody>
      </p:sp>
      <p:cxnSp>
        <p:nvCxnSpPr>
          <p:cNvPr id="23" name="Straight Arrow Connector 22">
            <a:extLst>
              <a:ext uri="{FF2B5EF4-FFF2-40B4-BE49-F238E27FC236}">
                <a16:creationId xmlns:a16="http://schemas.microsoft.com/office/drawing/2014/main" id="{22D9125E-AE02-3F61-CDD7-E1E2AE9CF30D}"/>
              </a:ext>
            </a:extLst>
          </p:cNvPr>
          <p:cNvCxnSpPr>
            <a:cxnSpLocks/>
          </p:cNvCxnSpPr>
          <p:nvPr/>
        </p:nvCxnSpPr>
        <p:spPr>
          <a:xfrm>
            <a:off x="2212635" y="5059165"/>
            <a:ext cx="299990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E5E5BA0-3C09-9919-1022-5B734DB4CB9E}"/>
              </a:ext>
            </a:extLst>
          </p:cNvPr>
          <p:cNvSpPr txBox="1"/>
          <p:nvPr/>
        </p:nvSpPr>
        <p:spPr>
          <a:xfrm>
            <a:off x="3017142" y="5108692"/>
            <a:ext cx="1469698" cy="369332"/>
          </a:xfrm>
          <a:prstGeom prst="rect">
            <a:avLst/>
          </a:prstGeom>
          <a:noFill/>
          <a:ln>
            <a:solidFill>
              <a:schemeClr val="tx1"/>
            </a:solidFill>
          </a:ln>
        </p:spPr>
        <p:txBody>
          <a:bodyPr wrap="none" rtlCol="0">
            <a:spAutoFit/>
          </a:bodyPr>
          <a:lstStyle/>
          <a:p>
            <a:r>
              <a:rPr lang="en-VN"/>
              <a:t>Long distance</a:t>
            </a:r>
          </a:p>
        </p:txBody>
      </p:sp>
      <p:sp>
        <p:nvSpPr>
          <p:cNvPr id="34" name="TextBox 33">
            <a:extLst>
              <a:ext uri="{FF2B5EF4-FFF2-40B4-BE49-F238E27FC236}">
                <a16:creationId xmlns:a16="http://schemas.microsoft.com/office/drawing/2014/main" id="{E17A7CFB-95A1-5C29-825F-8E5B5F28FF5D}"/>
              </a:ext>
            </a:extLst>
          </p:cNvPr>
          <p:cNvSpPr txBox="1"/>
          <p:nvPr/>
        </p:nvSpPr>
        <p:spPr>
          <a:xfrm>
            <a:off x="7621477" y="985895"/>
            <a:ext cx="3481362" cy="646331"/>
          </a:xfrm>
          <a:prstGeom prst="rect">
            <a:avLst/>
          </a:prstGeom>
          <a:noFill/>
        </p:spPr>
        <p:txBody>
          <a:bodyPr wrap="square" rtlCol="0">
            <a:spAutoFit/>
          </a:bodyPr>
          <a:lstStyle/>
          <a:p>
            <a:r>
              <a:rPr lang="en-VN"/>
              <a:t>Also known as “Spooky action at a distance”, Enstein.</a:t>
            </a:r>
          </a:p>
        </p:txBody>
      </p:sp>
      <p:cxnSp>
        <p:nvCxnSpPr>
          <p:cNvPr id="36" name="Straight Connector 35">
            <a:extLst>
              <a:ext uri="{FF2B5EF4-FFF2-40B4-BE49-F238E27FC236}">
                <a16:creationId xmlns:a16="http://schemas.microsoft.com/office/drawing/2014/main" id="{232FF8EE-4886-6B3B-B377-89C3B0463BAA}"/>
              </a:ext>
            </a:extLst>
          </p:cNvPr>
          <p:cNvCxnSpPr>
            <a:cxnSpLocks/>
          </p:cNvCxnSpPr>
          <p:nvPr/>
        </p:nvCxnSpPr>
        <p:spPr>
          <a:xfrm>
            <a:off x="7401991" y="1135364"/>
            <a:ext cx="0" cy="5078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39" descr="A map of the earth with text and images&#10;&#10;Description automatically generated">
            <a:extLst>
              <a:ext uri="{FF2B5EF4-FFF2-40B4-BE49-F238E27FC236}">
                <a16:creationId xmlns:a16="http://schemas.microsoft.com/office/drawing/2014/main" id="{9D4DB295-63DF-940A-3ADC-7E20E0329628}"/>
              </a:ext>
            </a:extLst>
          </p:cNvPr>
          <p:cNvPicPr>
            <a:picLocks noChangeAspect="1"/>
          </p:cNvPicPr>
          <p:nvPr/>
        </p:nvPicPr>
        <p:blipFill rotWithShape="1">
          <a:blip r:embed="rId5"/>
          <a:srcRect r="58431" b="14657"/>
          <a:stretch/>
        </p:blipFill>
        <p:spPr>
          <a:xfrm>
            <a:off x="7621477" y="1641184"/>
            <a:ext cx="2424922" cy="1931994"/>
          </a:xfrm>
          <a:prstGeom prst="rect">
            <a:avLst/>
          </a:prstGeom>
        </p:spPr>
      </p:pic>
      <p:pic>
        <p:nvPicPr>
          <p:cNvPr id="45" name="Picture 44" descr="A map of the earth with text and images&#10;&#10;Description automatically generated">
            <a:extLst>
              <a:ext uri="{FF2B5EF4-FFF2-40B4-BE49-F238E27FC236}">
                <a16:creationId xmlns:a16="http://schemas.microsoft.com/office/drawing/2014/main" id="{473F7D44-2787-305B-4909-809B6E36B453}"/>
              </a:ext>
            </a:extLst>
          </p:cNvPr>
          <p:cNvPicPr>
            <a:picLocks noChangeAspect="1"/>
          </p:cNvPicPr>
          <p:nvPr/>
        </p:nvPicPr>
        <p:blipFill rotWithShape="1">
          <a:blip r:embed="rId5"/>
          <a:srcRect l="43571" b="14657"/>
          <a:stretch/>
        </p:blipFill>
        <p:spPr>
          <a:xfrm>
            <a:off x="7660633" y="3568598"/>
            <a:ext cx="3132486" cy="1838510"/>
          </a:xfrm>
          <a:prstGeom prst="rect">
            <a:avLst/>
          </a:prstGeom>
        </p:spPr>
      </p:pic>
      <p:sp>
        <p:nvSpPr>
          <p:cNvPr id="47" name="TextBox 46">
            <a:extLst>
              <a:ext uri="{FF2B5EF4-FFF2-40B4-BE49-F238E27FC236}">
                <a16:creationId xmlns:a16="http://schemas.microsoft.com/office/drawing/2014/main" id="{1675992A-7819-0085-0F2F-2F91C7068E81}"/>
              </a:ext>
            </a:extLst>
          </p:cNvPr>
          <p:cNvSpPr txBox="1"/>
          <p:nvPr/>
        </p:nvSpPr>
        <p:spPr>
          <a:xfrm>
            <a:off x="7608731" y="5415575"/>
            <a:ext cx="3732321" cy="369332"/>
          </a:xfrm>
          <a:prstGeom prst="rect">
            <a:avLst/>
          </a:prstGeom>
          <a:noFill/>
        </p:spPr>
        <p:txBody>
          <a:bodyPr wrap="square">
            <a:spAutoFit/>
          </a:bodyPr>
          <a:lstStyle/>
          <a:p>
            <a:r>
              <a:rPr lang="en-VN"/>
              <a:t>Vienna-Beijing QKD experiement</a:t>
            </a:r>
          </a:p>
        </p:txBody>
      </p:sp>
      <p:sp>
        <p:nvSpPr>
          <p:cNvPr id="48" name="TextBox 47">
            <a:extLst>
              <a:ext uri="{FF2B5EF4-FFF2-40B4-BE49-F238E27FC236}">
                <a16:creationId xmlns:a16="http://schemas.microsoft.com/office/drawing/2014/main" id="{2F9C0BF6-D3D4-F531-DB09-7BBDC11F36D3}"/>
              </a:ext>
            </a:extLst>
          </p:cNvPr>
          <p:cNvSpPr txBox="1"/>
          <p:nvPr/>
        </p:nvSpPr>
        <p:spPr>
          <a:xfrm>
            <a:off x="838200" y="6320745"/>
            <a:ext cx="10099429" cy="461665"/>
          </a:xfrm>
          <a:prstGeom prst="rect">
            <a:avLst/>
          </a:prstGeom>
          <a:noFill/>
        </p:spPr>
        <p:txBody>
          <a:bodyPr wrap="square">
            <a:spAutoFit/>
          </a:bodyPr>
          <a:lstStyle/>
          <a:p>
            <a:r>
              <a:rPr lang="en-US" sz="1200"/>
              <a:t>[1] Nielsen et al. Book: Quantum computation and quantum information (2020).</a:t>
            </a:r>
          </a:p>
          <a:p>
            <a:r>
              <a:rPr lang="en-US" sz="1200"/>
              <a:t>[2] PhysicsWorld, “Beijing and Vienna have a quantum conversation”, URL: https://physicsworld.com/a/beijing-and-vienna-have-a-quantum-conversation/ </a:t>
            </a:r>
            <a:endParaRPr lang="en-VN" sz="1200"/>
          </a:p>
        </p:txBody>
      </p:sp>
    </p:spTree>
    <p:extLst>
      <p:ext uri="{BB962C8B-B14F-4D97-AF65-F5344CB8AC3E}">
        <p14:creationId xmlns:p14="http://schemas.microsoft.com/office/powerpoint/2010/main" val="2123954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13431</TotalTime>
  <Words>2082</Words>
  <Application>Microsoft Macintosh PowerPoint</Application>
  <PresentationFormat>Widescreen</PresentationFormat>
  <Paragraphs>275</Paragraphs>
  <Slides>30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-apple-system</vt:lpstr>
      <vt:lpstr>Aptos</vt:lpstr>
      <vt:lpstr>Arial</vt:lpstr>
      <vt:lpstr>Calibri</vt:lpstr>
      <vt:lpstr>Calibri Light</vt:lpstr>
      <vt:lpstr>Cambria Math</vt:lpstr>
      <vt:lpstr>Courant</vt:lpstr>
      <vt:lpstr>Helvetica Neue</vt:lpstr>
      <vt:lpstr>Söhne</vt:lpstr>
      <vt:lpstr>Office Theme</vt:lpstr>
      <vt:lpstr> Programming for quantum computers: Overview</vt:lpstr>
      <vt:lpstr>PowerPoint Presentation</vt:lpstr>
      <vt:lpstr>PowerPoint Presentation</vt:lpstr>
      <vt:lpstr>PowerPoint Presentation</vt:lpstr>
      <vt:lpstr>Around the world</vt:lpstr>
      <vt:lpstr>In Vietnam</vt:lpstr>
      <vt:lpstr>Pioneers</vt:lpstr>
      <vt:lpstr>1. Quantum properties: Qubits &amp; Superposition</vt:lpstr>
      <vt:lpstr>1. Quantum properties: entanglement</vt:lpstr>
      <vt:lpstr>2. Applications</vt:lpstr>
      <vt:lpstr>2. Applications</vt:lpstr>
      <vt:lpstr>PowerPoint Presentation</vt:lpstr>
      <vt:lpstr>2. Applications</vt:lpstr>
      <vt:lpstr>2. Applications: Quantum teleportation</vt:lpstr>
      <vt:lpstr>PowerPoint Presentation</vt:lpstr>
      <vt:lpstr>2. Applications</vt:lpstr>
      <vt:lpstr>2. Applications</vt:lpstr>
      <vt:lpstr>3. Research fields</vt:lpstr>
      <vt:lpstr>3. Research fields</vt:lpstr>
      <vt:lpstr>3. Research fields</vt:lpstr>
      <vt:lpstr>3. Research fields</vt:lpstr>
      <vt:lpstr>3. Research fields</vt:lpstr>
      <vt:lpstr>3. Research fields</vt:lpstr>
      <vt:lpstr>3. Research fields</vt:lpstr>
      <vt:lpstr>3. Research fields</vt:lpstr>
      <vt:lpstr>4. Recommend books</vt:lpstr>
      <vt:lpstr>Pipeline in quantum programming</vt:lpstr>
      <vt:lpstr>Env</vt:lpstr>
      <vt:lpstr>Run local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Tính toán lượng tử</dc:title>
  <dc:creator>Vũ Tuấn Hải</dc:creator>
  <cp:lastModifiedBy>Nguyễn Thị Lê Thủy</cp:lastModifiedBy>
  <cp:revision>15</cp:revision>
  <dcterms:created xsi:type="dcterms:W3CDTF">2023-03-05T13:13:28Z</dcterms:created>
  <dcterms:modified xsi:type="dcterms:W3CDTF">2025-12-22T09:06:10Z</dcterms:modified>
</cp:coreProperties>
</file>